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6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7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8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9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10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11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12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13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14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15.xml" ContentType="application/vnd.openxmlformats-officedocument.theme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6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4" r:id="rId2"/>
    <p:sldMasterId id="2147483676" r:id="rId3"/>
    <p:sldMasterId id="2147483688" r:id="rId4"/>
    <p:sldMasterId id="2147483700" r:id="rId5"/>
    <p:sldMasterId id="2147483712" r:id="rId6"/>
    <p:sldMasterId id="2147483724" r:id="rId7"/>
    <p:sldMasterId id="2147483736" r:id="rId8"/>
    <p:sldMasterId id="2147483748" r:id="rId9"/>
    <p:sldMasterId id="2147483760" r:id="rId10"/>
    <p:sldMasterId id="2147483784" r:id="rId11"/>
    <p:sldMasterId id="2147483796" r:id="rId12"/>
    <p:sldMasterId id="2147483832" r:id="rId13"/>
    <p:sldMasterId id="2147483844" r:id="rId14"/>
    <p:sldMasterId id="2147483856" r:id="rId15"/>
    <p:sldMasterId id="2147483868" r:id="rId16"/>
    <p:sldMasterId id="2147483880" r:id="rId17"/>
  </p:sldMasterIdLst>
  <p:notesMasterIdLst>
    <p:notesMasterId r:id="rId132"/>
  </p:notesMasterIdLst>
  <p:sldIdLst>
    <p:sldId id="529" r:id="rId18"/>
    <p:sldId id="821" r:id="rId19"/>
    <p:sldId id="549" r:id="rId20"/>
    <p:sldId id="550" r:id="rId21"/>
    <p:sldId id="551" r:id="rId22"/>
    <p:sldId id="552" r:id="rId23"/>
    <p:sldId id="555" r:id="rId24"/>
    <p:sldId id="556" r:id="rId25"/>
    <p:sldId id="557" r:id="rId26"/>
    <p:sldId id="558" r:id="rId27"/>
    <p:sldId id="581" r:id="rId28"/>
    <p:sldId id="582" r:id="rId29"/>
    <p:sldId id="531" r:id="rId30"/>
    <p:sldId id="532" r:id="rId31"/>
    <p:sldId id="559" r:id="rId32"/>
    <p:sldId id="534" r:id="rId33"/>
    <p:sldId id="535" r:id="rId34"/>
    <p:sldId id="536" r:id="rId35"/>
    <p:sldId id="691" r:id="rId36"/>
    <p:sldId id="692" r:id="rId37"/>
    <p:sldId id="717" r:id="rId38"/>
    <p:sldId id="718" r:id="rId39"/>
    <p:sldId id="719" r:id="rId40"/>
    <p:sldId id="690" r:id="rId41"/>
    <p:sldId id="680" r:id="rId42"/>
    <p:sldId id="681" r:id="rId43"/>
    <p:sldId id="576" r:id="rId44"/>
    <p:sldId id="577" r:id="rId45"/>
    <p:sldId id="720" r:id="rId46"/>
    <p:sldId id="721" r:id="rId47"/>
    <p:sldId id="578" r:id="rId48"/>
    <p:sldId id="580" r:id="rId49"/>
    <p:sldId id="689" r:id="rId50"/>
    <p:sldId id="796" r:id="rId51"/>
    <p:sldId id="797" r:id="rId52"/>
    <p:sldId id="572" r:id="rId53"/>
    <p:sldId id="573" r:id="rId54"/>
    <p:sldId id="668" r:id="rId55"/>
    <p:sldId id="583" r:id="rId56"/>
    <p:sldId id="584" r:id="rId57"/>
    <p:sldId id="585" r:id="rId58"/>
    <p:sldId id="586" r:id="rId59"/>
    <p:sldId id="587" r:id="rId60"/>
    <p:sldId id="588" r:id="rId61"/>
    <p:sldId id="589" r:id="rId62"/>
    <p:sldId id="625" r:id="rId63"/>
    <p:sldId id="650" r:id="rId64"/>
    <p:sldId id="887" r:id="rId65"/>
    <p:sldId id="909" r:id="rId66"/>
    <p:sldId id="910" r:id="rId67"/>
    <p:sldId id="911" r:id="rId68"/>
    <p:sldId id="655" r:id="rId69"/>
    <p:sldId id="913" r:id="rId70"/>
    <p:sldId id="914" r:id="rId71"/>
    <p:sldId id="654" r:id="rId72"/>
    <p:sldId id="915" r:id="rId73"/>
    <p:sldId id="916" r:id="rId74"/>
    <p:sldId id="917" r:id="rId75"/>
    <p:sldId id="882" r:id="rId76"/>
    <p:sldId id="918" r:id="rId77"/>
    <p:sldId id="919" r:id="rId78"/>
    <p:sldId id="921" r:id="rId79"/>
    <p:sldId id="922" r:id="rId80"/>
    <p:sldId id="883" r:id="rId81"/>
    <p:sldId id="920" r:id="rId82"/>
    <p:sldId id="623" r:id="rId83"/>
    <p:sldId id="863" r:id="rId84"/>
    <p:sldId id="864" r:id="rId85"/>
    <p:sldId id="865" r:id="rId86"/>
    <p:sldId id="866" r:id="rId87"/>
    <p:sldId id="867" r:id="rId88"/>
    <p:sldId id="868" r:id="rId89"/>
    <p:sldId id="869" r:id="rId90"/>
    <p:sldId id="870" r:id="rId91"/>
    <p:sldId id="871" r:id="rId92"/>
    <p:sldId id="872" r:id="rId93"/>
    <p:sldId id="873" r:id="rId94"/>
    <p:sldId id="626" r:id="rId95"/>
    <p:sldId id="923" r:id="rId96"/>
    <p:sldId id="924" r:id="rId97"/>
    <p:sldId id="925" r:id="rId98"/>
    <p:sldId id="926" r:id="rId99"/>
    <p:sldId id="927" r:id="rId100"/>
    <p:sldId id="928" r:id="rId101"/>
    <p:sldId id="624" r:id="rId102"/>
    <p:sldId id="848" r:id="rId103"/>
    <p:sldId id="849" r:id="rId104"/>
    <p:sldId id="850" r:id="rId105"/>
    <p:sldId id="851" r:id="rId106"/>
    <p:sldId id="852" r:id="rId107"/>
    <p:sldId id="853" r:id="rId108"/>
    <p:sldId id="854" r:id="rId109"/>
    <p:sldId id="855" r:id="rId110"/>
    <p:sldId id="856" r:id="rId111"/>
    <p:sldId id="857" r:id="rId112"/>
    <p:sldId id="874" r:id="rId113"/>
    <p:sldId id="875" r:id="rId114"/>
    <p:sldId id="876" r:id="rId115"/>
    <p:sldId id="877" r:id="rId116"/>
    <p:sldId id="878" r:id="rId117"/>
    <p:sldId id="879" r:id="rId118"/>
    <p:sldId id="880" r:id="rId119"/>
    <p:sldId id="627" r:id="rId120"/>
    <p:sldId id="858" r:id="rId121"/>
    <p:sldId id="859" r:id="rId122"/>
    <p:sldId id="860" r:id="rId123"/>
    <p:sldId id="861" r:id="rId124"/>
    <p:sldId id="862" r:id="rId125"/>
    <p:sldId id="762" r:id="rId126"/>
    <p:sldId id="844" r:id="rId127"/>
    <p:sldId id="845" r:id="rId128"/>
    <p:sldId id="846" r:id="rId129"/>
    <p:sldId id="847" r:id="rId130"/>
    <p:sldId id="664" r:id="rId131"/>
  </p:sldIdLst>
  <p:sldSz cx="9144000" cy="6858000" type="screen4x3"/>
  <p:notesSz cx="6858000" cy="9144000"/>
  <p:embeddedFontLst>
    <p:embeddedFont>
      <p:font typeface="나눔스퀘어_ac Bold" panose="020B0600000101010101" pitchFamily="50" charset="-127"/>
      <p:bold r:id="rId133"/>
    </p:embeddedFont>
    <p:embeddedFont>
      <p:font typeface="Consolas" panose="020B0609020204030204" pitchFamily="49" charset="0"/>
      <p:regular r:id="rId134"/>
      <p:bold r:id="rId135"/>
      <p:italic r:id="rId136"/>
      <p:boldItalic r:id="rId137"/>
    </p:embeddedFont>
    <p:embeddedFont>
      <p:font typeface="맑은 고딕" panose="020B0503020000020004" pitchFamily="50" charset="-127"/>
      <p:regular r:id="rId138"/>
      <p:bold r:id="rId139"/>
    </p:embeddedFont>
    <p:embeddedFont>
      <p:font typeface="나눔스퀘어_ac" panose="020B0600000101010101" pitchFamily="50" charset="-127"/>
      <p:regular r:id="rId140"/>
    </p:embeddedFont>
    <p:embeddedFont>
      <p:font typeface="타이포_스톰 B" panose="02020503020101020101" pitchFamily="18" charset="-127"/>
      <p:regular r:id="rId141"/>
    </p:embeddedFont>
    <p:embeddedFont>
      <p:font typeface="나눔스퀘어_ac ExtraBold" panose="020B0600000101010101" pitchFamily="50" charset="-127"/>
      <p:bold r:id="rId142"/>
    </p:embeddedFont>
    <p:embeddedFont>
      <p:font typeface="Calibri Light" panose="020F0302020204030204" pitchFamily="34" charset="0"/>
      <p:regular r:id="rId143"/>
      <p:italic r:id="rId144"/>
    </p:embeddedFont>
    <p:embeddedFont>
      <p:font typeface="Calibri" panose="020F0502020204030204" pitchFamily="34" charset="0"/>
      <p:regular r:id="rId145"/>
      <p:bold r:id="rId146"/>
      <p:italic r:id="rId147"/>
      <p:boldItalic r:id="rId148"/>
    </p:embeddedFont>
    <p:embeddedFont>
      <p:font typeface="Bahnschrift Light SemiCondensed" panose="020B0502040204020203" pitchFamily="34" charset="0"/>
      <p:regular r:id="rId1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C3E6"/>
    <a:srgbClr val="EAEAEA"/>
    <a:srgbClr val="F27E89"/>
    <a:srgbClr val="94C3BB"/>
    <a:srgbClr val="FDBBC1"/>
    <a:srgbClr val="173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82" autoAdjust="0"/>
    <p:restoredTop sz="96429" autoAdjust="0"/>
  </p:normalViewPr>
  <p:slideViewPr>
    <p:cSldViewPr snapToGrid="0">
      <p:cViewPr varScale="1">
        <p:scale>
          <a:sx n="115" d="100"/>
          <a:sy n="115" d="100"/>
        </p:scale>
        <p:origin x="882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0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63" Type="http://schemas.openxmlformats.org/officeDocument/2006/relationships/slide" Target="slides/slide46.xml"/><Relationship Id="rId84" Type="http://schemas.openxmlformats.org/officeDocument/2006/relationships/slide" Target="slides/slide67.xml"/><Relationship Id="rId138" Type="http://schemas.openxmlformats.org/officeDocument/2006/relationships/font" Target="fonts/font6.fntdata"/><Relationship Id="rId107" Type="http://schemas.openxmlformats.org/officeDocument/2006/relationships/slide" Target="slides/slide90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5.xml"/><Relationship Id="rId53" Type="http://schemas.openxmlformats.org/officeDocument/2006/relationships/slide" Target="slides/slide36.xml"/><Relationship Id="rId74" Type="http://schemas.openxmlformats.org/officeDocument/2006/relationships/slide" Target="slides/slide57.xml"/><Relationship Id="rId128" Type="http://schemas.openxmlformats.org/officeDocument/2006/relationships/slide" Target="slides/slide111.xml"/><Relationship Id="rId149" Type="http://schemas.openxmlformats.org/officeDocument/2006/relationships/font" Target="fonts/font17.fntdata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8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64" Type="http://schemas.openxmlformats.org/officeDocument/2006/relationships/slide" Target="slides/slide47.xml"/><Relationship Id="rId69" Type="http://schemas.openxmlformats.org/officeDocument/2006/relationships/slide" Target="slides/slide52.xml"/><Relationship Id="rId113" Type="http://schemas.openxmlformats.org/officeDocument/2006/relationships/slide" Target="slides/slide96.xml"/><Relationship Id="rId118" Type="http://schemas.openxmlformats.org/officeDocument/2006/relationships/slide" Target="slides/slide101.xml"/><Relationship Id="rId134" Type="http://schemas.openxmlformats.org/officeDocument/2006/relationships/font" Target="fonts/font2.fntdata"/><Relationship Id="rId139" Type="http://schemas.openxmlformats.org/officeDocument/2006/relationships/font" Target="fonts/font7.fntdata"/><Relationship Id="rId80" Type="http://schemas.openxmlformats.org/officeDocument/2006/relationships/slide" Target="slides/slide63.xml"/><Relationship Id="rId85" Type="http://schemas.openxmlformats.org/officeDocument/2006/relationships/slide" Target="slides/slide68.xml"/><Relationship Id="rId150" Type="http://schemas.openxmlformats.org/officeDocument/2006/relationships/presProps" Target="presProps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59" Type="http://schemas.openxmlformats.org/officeDocument/2006/relationships/slide" Target="slides/slide42.xml"/><Relationship Id="rId103" Type="http://schemas.openxmlformats.org/officeDocument/2006/relationships/slide" Target="slides/slide86.xml"/><Relationship Id="rId108" Type="http://schemas.openxmlformats.org/officeDocument/2006/relationships/slide" Target="slides/slide91.xml"/><Relationship Id="rId124" Type="http://schemas.openxmlformats.org/officeDocument/2006/relationships/slide" Target="slides/slide107.xml"/><Relationship Id="rId129" Type="http://schemas.openxmlformats.org/officeDocument/2006/relationships/slide" Target="slides/slide112.xml"/><Relationship Id="rId54" Type="http://schemas.openxmlformats.org/officeDocument/2006/relationships/slide" Target="slides/slide37.xml"/><Relationship Id="rId70" Type="http://schemas.openxmlformats.org/officeDocument/2006/relationships/slide" Target="slides/slide53.xml"/><Relationship Id="rId75" Type="http://schemas.openxmlformats.org/officeDocument/2006/relationships/slide" Target="slides/slide58.xml"/><Relationship Id="rId91" Type="http://schemas.openxmlformats.org/officeDocument/2006/relationships/slide" Target="slides/slide74.xml"/><Relationship Id="rId96" Type="http://schemas.openxmlformats.org/officeDocument/2006/relationships/slide" Target="slides/slide79.xml"/><Relationship Id="rId140" Type="http://schemas.openxmlformats.org/officeDocument/2006/relationships/font" Target="fonts/font8.fntdata"/><Relationship Id="rId145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49" Type="http://schemas.openxmlformats.org/officeDocument/2006/relationships/slide" Target="slides/slide32.xml"/><Relationship Id="rId114" Type="http://schemas.openxmlformats.org/officeDocument/2006/relationships/slide" Target="slides/slide97.xml"/><Relationship Id="rId119" Type="http://schemas.openxmlformats.org/officeDocument/2006/relationships/slide" Target="slides/slide102.xml"/><Relationship Id="rId44" Type="http://schemas.openxmlformats.org/officeDocument/2006/relationships/slide" Target="slides/slide27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81" Type="http://schemas.openxmlformats.org/officeDocument/2006/relationships/slide" Target="slides/slide64.xml"/><Relationship Id="rId86" Type="http://schemas.openxmlformats.org/officeDocument/2006/relationships/slide" Target="slides/slide69.xml"/><Relationship Id="rId130" Type="http://schemas.openxmlformats.org/officeDocument/2006/relationships/slide" Target="slides/slide113.xml"/><Relationship Id="rId135" Type="http://schemas.openxmlformats.org/officeDocument/2006/relationships/font" Target="fonts/font3.fntdata"/><Relationship Id="rId151" Type="http://schemas.openxmlformats.org/officeDocument/2006/relationships/viewProps" Target="viewProps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109" Type="http://schemas.openxmlformats.org/officeDocument/2006/relationships/slide" Target="slides/slide9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76" Type="http://schemas.openxmlformats.org/officeDocument/2006/relationships/slide" Target="slides/slide59.xml"/><Relationship Id="rId97" Type="http://schemas.openxmlformats.org/officeDocument/2006/relationships/slide" Target="slides/slide80.xml"/><Relationship Id="rId104" Type="http://schemas.openxmlformats.org/officeDocument/2006/relationships/slide" Target="slides/slide87.xml"/><Relationship Id="rId120" Type="http://schemas.openxmlformats.org/officeDocument/2006/relationships/slide" Target="slides/slide103.xml"/><Relationship Id="rId125" Type="http://schemas.openxmlformats.org/officeDocument/2006/relationships/slide" Target="slides/slide108.xml"/><Relationship Id="rId141" Type="http://schemas.openxmlformats.org/officeDocument/2006/relationships/font" Target="fonts/font9.fntdata"/><Relationship Id="rId146" Type="http://schemas.openxmlformats.org/officeDocument/2006/relationships/font" Target="fonts/font14.fntdata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4.xml"/><Relationship Id="rId92" Type="http://schemas.openxmlformats.org/officeDocument/2006/relationships/slide" Target="slides/slide7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4" Type="http://schemas.openxmlformats.org/officeDocument/2006/relationships/slide" Target="slides/slide7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66" Type="http://schemas.openxmlformats.org/officeDocument/2006/relationships/slide" Target="slides/slide49.xml"/><Relationship Id="rId87" Type="http://schemas.openxmlformats.org/officeDocument/2006/relationships/slide" Target="slides/slide70.xml"/><Relationship Id="rId110" Type="http://schemas.openxmlformats.org/officeDocument/2006/relationships/slide" Target="slides/slide93.xml"/><Relationship Id="rId115" Type="http://schemas.openxmlformats.org/officeDocument/2006/relationships/slide" Target="slides/slide98.xml"/><Relationship Id="rId131" Type="http://schemas.openxmlformats.org/officeDocument/2006/relationships/slide" Target="slides/slide114.xml"/><Relationship Id="rId136" Type="http://schemas.openxmlformats.org/officeDocument/2006/relationships/font" Target="fonts/font4.fntdata"/><Relationship Id="rId61" Type="http://schemas.openxmlformats.org/officeDocument/2006/relationships/slide" Target="slides/slide44.xml"/><Relationship Id="rId82" Type="http://schemas.openxmlformats.org/officeDocument/2006/relationships/slide" Target="slides/slide65.xml"/><Relationship Id="rId152" Type="http://schemas.openxmlformats.org/officeDocument/2006/relationships/theme" Target="theme/theme1.xml"/><Relationship Id="rId19" Type="http://schemas.openxmlformats.org/officeDocument/2006/relationships/slide" Target="slides/slide2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56" Type="http://schemas.openxmlformats.org/officeDocument/2006/relationships/slide" Target="slides/slide39.xml"/><Relationship Id="rId77" Type="http://schemas.openxmlformats.org/officeDocument/2006/relationships/slide" Target="slides/slide60.xml"/><Relationship Id="rId100" Type="http://schemas.openxmlformats.org/officeDocument/2006/relationships/slide" Target="slides/slide83.xml"/><Relationship Id="rId105" Type="http://schemas.openxmlformats.org/officeDocument/2006/relationships/slide" Target="slides/slide88.xml"/><Relationship Id="rId126" Type="http://schemas.openxmlformats.org/officeDocument/2006/relationships/slide" Target="slides/slide109.xml"/><Relationship Id="rId147" Type="http://schemas.openxmlformats.org/officeDocument/2006/relationships/font" Target="fonts/font15.fntdata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93" Type="http://schemas.openxmlformats.org/officeDocument/2006/relationships/slide" Target="slides/slide76.xml"/><Relationship Id="rId98" Type="http://schemas.openxmlformats.org/officeDocument/2006/relationships/slide" Target="slides/slide81.xml"/><Relationship Id="rId121" Type="http://schemas.openxmlformats.org/officeDocument/2006/relationships/slide" Target="slides/slide104.xml"/><Relationship Id="rId142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8.xml"/><Relationship Id="rId46" Type="http://schemas.openxmlformats.org/officeDocument/2006/relationships/slide" Target="slides/slide29.xml"/><Relationship Id="rId67" Type="http://schemas.openxmlformats.org/officeDocument/2006/relationships/slide" Target="slides/slide50.xml"/><Relationship Id="rId116" Type="http://schemas.openxmlformats.org/officeDocument/2006/relationships/slide" Target="slides/slide99.xml"/><Relationship Id="rId137" Type="http://schemas.openxmlformats.org/officeDocument/2006/relationships/font" Target="fonts/font5.fntdata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62" Type="http://schemas.openxmlformats.org/officeDocument/2006/relationships/slide" Target="slides/slide45.xml"/><Relationship Id="rId83" Type="http://schemas.openxmlformats.org/officeDocument/2006/relationships/slide" Target="slides/slide66.xml"/><Relationship Id="rId88" Type="http://schemas.openxmlformats.org/officeDocument/2006/relationships/slide" Target="slides/slide71.xml"/><Relationship Id="rId111" Type="http://schemas.openxmlformats.org/officeDocument/2006/relationships/slide" Target="slides/slide94.xml"/><Relationship Id="rId132" Type="http://schemas.openxmlformats.org/officeDocument/2006/relationships/notesMaster" Target="notesMasters/notesMaster1.xml"/><Relationship Id="rId153" Type="http://schemas.openxmlformats.org/officeDocument/2006/relationships/tableStyles" Target="tableStyles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9.xml"/><Relationship Id="rId57" Type="http://schemas.openxmlformats.org/officeDocument/2006/relationships/slide" Target="slides/slide40.xml"/><Relationship Id="rId106" Type="http://schemas.openxmlformats.org/officeDocument/2006/relationships/slide" Target="slides/slide89.xml"/><Relationship Id="rId127" Type="http://schemas.openxmlformats.org/officeDocument/2006/relationships/slide" Target="slides/slide11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52" Type="http://schemas.openxmlformats.org/officeDocument/2006/relationships/slide" Target="slides/slide35.xml"/><Relationship Id="rId73" Type="http://schemas.openxmlformats.org/officeDocument/2006/relationships/slide" Target="slides/slide56.xml"/><Relationship Id="rId78" Type="http://schemas.openxmlformats.org/officeDocument/2006/relationships/slide" Target="slides/slide61.xml"/><Relationship Id="rId94" Type="http://schemas.openxmlformats.org/officeDocument/2006/relationships/slide" Target="slides/slide77.xml"/><Relationship Id="rId99" Type="http://schemas.openxmlformats.org/officeDocument/2006/relationships/slide" Target="slides/slide82.xml"/><Relationship Id="rId101" Type="http://schemas.openxmlformats.org/officeDocument/2006/relationships/slide" Target="slides/slide84.xml"/><Relationship Id="rId122" Type="http://schemas.openxmlformats.org/officeDocument/2006/relationships/slide" Target="slides/slide105.xml"/><Relationship Id="rId143" Type="http://schemas.openxmlformats.org/officeDocument/2006/relationships/font" Target="fonts/font11.fntdata"/><Relationship Id="rId148" Type="http://schemas.openxmlformats.org/officeDocument/2006/relationships/font" Target="fonts/font16.fntdata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9.xml"/><Relationship Id="rId47" Type="http://schemas.openxmlformats.org/officeDocument/2006/relationships/slide" Target="slides/slide30.xml"/><Relationship Id="rId68" Type="http://schemas.openxmlformats.org/officeDocument/2006/relationships/slide" Target="slides/slide51.xml"/><Relationship Id="rId89" Type="http://schemas.openxmlformats.org/officeDocument/2006/relationships/slide" Target="slides/slide72.xml"/><Relationship Id="rId112" Type="http://schemas.openxmlformats.org/officeDocument/2006/relationships/slide" Target="slides/slide95.xml"/><Relationship Id="rId133" Type="http://schemas.openxmlformats.org/officeDocument/2006/relationships/font" Target="fonts/font1.fntdata"/><Relationship Id="rId16" Type="http://schemas.openxmlformats.org/officeDocument/2006/relationships/slideMaster" Target="slideMasters/slideMaster16.xml"/><Relationship Id="rId37" Type="http://schemas.openxmlformats.org/officeDocument/2006/relationships/slide" Target="slides/slide20.xml"/><Relationship Id="rId58" Type="http://schemas.openxmlformats.org/officeDocument/2006/relationships/slide" Target="slides/slide41.xml"/><Relationship Id="rId79" Type="http://schemas.openxmlformats.org/officeDocument/2006/relationships/slide" Target="slides/slide62.xml"/><Relationship Id="rId102" Type="http://schemas.openxmlformats.org/officeDocument/2006/relationships/slide" Target="slides/slide85.xml"/><Relationship Id="rId123" Type="http://schemas.openxmlformats.org/officeDocument/2006/relationships/slide" Target="slides/slide106.xml"/><Relationship Id="rId144" Type="http://schemas.openxmlformats.org/officeDocument/2006/relationships/font" Target="fonts/font12.fntdata"/><Relationship Id="rId90" Type="http://schemas.openxmlformats.org/officeDocument/2006/relationships/slide" Target="slides/slide7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C72940-44EF-4FB7-AB25-A5F13213BF8F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E9E92-FDD1-4DC3-860A-956C9F2D4B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297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프로젝트 관리자라면 </a:t>
            </a:r>
            <a:r>
              <a:rPr lang="ko-KR" altLang="en-US" dirty="0" err="1" smtClean="0"/>
              <a:t>이런것들은</a:t>
            </a:r>
            <a:r>
              <a:rPr lang="ko-KR" altLang="en-US" dirty="0" smtClean="0"/>
              <a:t> 알고 있어야 한다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E9E92-FDD1-4DC3-860A-956C9F2D4B87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995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E9E92-FDD1-4DC3-860A-956C9F2D4B87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162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8830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14281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73833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75250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25136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25061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34055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51492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28328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30189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63252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03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69757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12700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68122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33306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06865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70359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35033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57014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07097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56366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145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56808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37530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15601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80815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88051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62846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98174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3869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22800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64837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1994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22315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83240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48673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21451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59428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83809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95827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30049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88403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103406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2849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568524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52555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158675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6673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61359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11708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126034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B64E6-86DF-4CE1-907D-31912E1E792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2020-06-07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21368A-DC63-4185-8487-57DEBFF2879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8160075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B64E6-86DF-4CE1-907D-31912E1E792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2020-06-07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21368A-DC63-4185-8487-57DEBFF2879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0288470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B64E6-86DF-4CE1-907D-31912E1E792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2020-06-07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21368A-DC63-4185-8487-57DEBFF2879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7371604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B64E6-86DF-4CE1-907D-31912E1E792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2020-06-07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21368A-DC63-4185-8487-57DEBFF2879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67688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0654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B64E6-86DF-4CE1-907D-31912E1E792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2020-06-07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21368A-DC63-4185-8487-57DEBFF2879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7833680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B64E6-86DF-4CE1-907D-31912E1E792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2020-06-07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21368A-DC63-4185-8487-57DEBFF2879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0586967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B64E6-86DF-4CE1-907D-31912E1E792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2020-06-07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21368A-DC63-4185-8487-57DEBFF2879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4558376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B64E6-86DF-4CE1-907D-31912E1E792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2020-06-07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21368A-DC63-4185-8487-57DEBFF2879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705784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B64E6-86DF-4CE1-907D-31912E1E792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2020-06-07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21368A-DC63-4185-8487-57DEBFF2879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242714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B64E6-86DF-4CE1-907D-31912E1E792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2020-06-07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21368A-DC63-4185-8487-57DEBFF2879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894523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B64E6-86DF-4CE1-907D-31912E1E792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2020-06-07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21368A-DC63-4185-8487-57DEBFF2879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5887476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0E2096-4DA0-444D-886D-5455F907FF58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2020-06-07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2CA745-40D4-4AA3-A873-15FCB194EF8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3915014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0E2096-4DA0-444D-886D-5455F907FF58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2020-06-07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2CA745-40D4-4AA3-A873-15FCB194EF8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9521828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0E2096-4DA0-444D-886D-5455F907FF58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2020-06-07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2CA745-40D4-4AA3-A873-15FCB194EF8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5840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948768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0E2096-4DA0-444D-886D-5455F907FF58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2020-06-07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2CA745-40D4-4AA3-A873-15FCB194EF8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3346789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0E2096-4DA0-444D-886D-5455F907FF58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2020-06-07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2CA745-40D4-4AA3-A873-15FCB194EF8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5557716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0E2096-4DA0-444D-886D-5455F907FF58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2020-06-07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2CA745-40D4-4AA3-A873-15FCB194EF8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9886036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0E2096-4DA0-444D-886D-5455F907FF58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2020-06-07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2CA745-40D4-4AA3-A873-15FCB194EF8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5691892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0E2096-4DA0-444D-886D-5455F907FF58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2020-06-07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2CA745-40D4-4AA3-A873-15FCB194EF8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9082608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0E2096-4DA0-444D-886D-5455F907FF58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2020-06-07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2CA745-40D4-4AA3-A873-15FCB194EF8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548685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0E2096-4DA0-444D-886D-5455F907FF58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2020-06-07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2CA745-40D4-4AA3-A873-15FCB194EF8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3934494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0E2096-4DA0-444D-886D-5455F907FF58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2020-06-07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2CA745-40D4-4AA3-A873-15FCB194EF8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13125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8658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1556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304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04123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8724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1340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726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060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0565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6046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9459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8934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6095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41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0384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1621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9926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4373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17095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3149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1476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8144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9219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1156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401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359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2150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2175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85019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74920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22914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034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18146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264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81405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04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07637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80284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07182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26860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56423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9186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56705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57101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28222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05137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537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33762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68408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0037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7498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3772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96776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85409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28507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36296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61171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055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82996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8940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20111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08129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78134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3970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17447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59010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6796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54042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383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22086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00142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13617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78628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87034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89874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1830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61263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35088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08755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009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95538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22153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78383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9902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9047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53987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64225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82770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84966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86729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601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3.xml"/><Relationship Id="rId3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5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3429004"/>
            <a:ext cx="9144000" cy="3428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631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685783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71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650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37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021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135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090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B64E6-86DF-4CE1-907D-31912E1E792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2020-06-07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21368A-DC63-4185-8487-57DEBFF2879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5220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0E2096-4DA0-444D-886D-5455F907FF58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2020-06-07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2CA745-40D4-4AA3-A873-15FCB194EF8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9657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323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128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88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735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749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041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916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661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0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0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0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6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4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8.png"/><Relationship Id="rId4" Type="http://schemas.openxmlformats.org/officeDocument/2006/relationships/image" Target="../media/image8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4.png"/><Relationship Id="rId4" Type="http://schemas.openxmlformats.org/officeDocument/2006/relationships/image" Target="../media/image8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5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58.xml"/><Relationship Id="rId4" Type="http://schemas.openxmlformats.org/officeDocument/2006/relationships/image" Target="../media/image9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58.xml"/><Relationship Id="rId4" Type="http://schemas.openxmlformats.org/officeDocument/2006/relationships/image" Target="../media/image10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5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5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58.xml"/><Relationship Id="rId4" Type="http://schemas.openxmlformats.org/officeDocument/2006/relationships/image" Target="../media/image10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5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58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5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8.xml"/><Relationship Id="rId6" Type="http://schemas.openxmlformats.org/officeDocument/2006/relationships/image" Target="../media/image115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6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5.PNG"/><Relationship Id="rId5" Type="http://schemas.openxmlformats.org/officeDocument/2006/relationships/image" Target="../media/image121.PNG"/><Relationship Id="rId4" Type="http://schemas.openxmlformats.org/officeDocument/2006/relationships/image" Target="../media/image12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0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6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0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4.jpeg"/><Relationship Id="rId5" Type="http://schemas.openxmlformats.org/officeDocument/2006/relationships/image" Target="../media/image143.jpeg"/><Relationship Id="rId4" Type="http://schemas.openxmlformats.org/officeDocument/2006/relationships/image" Target="../media/image142.jpe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703762" y="1780734"/>
            <a:ext cx="1808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/>
            <a:r>
              <a:rPr lang="en-US" altLang="ko-KR" sz="5400" b="1" spc="225" dirty="0" smtClean="0">
                <a:solidFill>
                  <a:srgbClr val="30302A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PMS</a:t>
            </a:r>
            <a:endParaRPr lang="ko-KR" altLang="en-US" sz="4800" b="1" spc="225" dirty="0">
              <a:solidFill>
                <a:srgbClr val="30302A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35020" y="1266937"/>
            <a:ext cx="1745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/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FINAL</a:t>
            </a:r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600" b="1" dirty="0">
                <a:ln w="22225">
                  <a:noFill/>
                </a:ln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</a:t>
            </a:r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ROJECT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0" y="5115697"/>
            <a:ext cx="9144000" cy="174230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238"/>
          <a:stretch/>
        </p:blipFill>
        <p:spPr>
          <a:xfrm>
            <a:off x="16476" y="3689589"/>
            <a:ext cx="9183081" cy="19689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97075" y="5748866"/>
            <a:ext cx="38218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이준석       이연학       유재인       김하나       김진수       김형규       전현규</a:t>
            </a:r>
            <a:endParaRPr lang="ko-KR" altLang="en-US" sz="1000" dirty="0">
              <a:solidFill>
                <a:prstClr val="black">
                  <a:lumMod val="75000"/>
                  <a:lumOff val="2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9144000" cy="59020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1664" y="2460535"/>
            <a:ext cx="19127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i="1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</a:t>
            </a:r>
            <a:r>
              <a:rPr lang="en-US" altLang="ko-KR" sz="1000" i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roject </a:t>
            </a:r>
            <a:r>
              <a:rPr lang="en-US" altLang="ko-KR" sz="1100" b="1" i="1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000" i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anagement </a:t>
            </a:r>
            <a:r>
              <a:rPr lang="en-US" altLang="ko-KR" sz="1100" b="1" i="1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000" i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ystem</a:t>
            </a:r>
            <a:endParaRPr lang="ko-KR" altLang="en-US" sz="1000" i="1" dirty="0">
              <a:solidFill>
                <a:prstClr val="black">
                  <a:lumMod val="75000"/>
                  <a:lumOff val="25000"/>
                </a:prst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040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81231" y="197709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5" y="1721202"/>
            <a:ext cx="8962769" cy="344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6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08081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 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페이징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3" y="3441454"/>
            <a:ext cx="4642040" cy="3309762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3441454"/>
            <a:ext cx="1046205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service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28519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Business logic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화면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" y="520388"/>
            <a:ext cx="9003957" cy="29210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4720281" y="3451751"/>
            <a:ext cx="4366054" cy="330976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16180" y="3708984"/>
            <a:ext cx="434957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총 데이터 건수 선언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화면에 한번에 보여줄 데이터 건수 초기값 설정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총 페이지 수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총건수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한번에 보여줄 데이터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/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</a:b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총건수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페이지크기를 실수로 처리하여 나머지가 있게 한 후 반올림 처리 한다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.)</a:t>
            </a: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페이지 블록을 위한 속성값 설정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초기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block size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설정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한번에 보일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block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크기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)</a:t>
            </a: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시작과 끝나는 블록을 설정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4141" y="3708984"/>
            <a:ext cx="4629700" cy="1754326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sch.setCount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rep.totCnt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sch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));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총 데이터 건수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If(</a:t>
            </a: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sch.getPageSize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()==0)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{</a:t>
            </a:r>
            <a:r>
              <a:rPr kumimoji="0" lang="en-US" altLang="ko-KR" sz="1200" b="0" i="0" u="sng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sch.setPageSize</a:t>
            </a:r>
            <a:r>
              <a:rPr kumimoji="0" lang="en-US" altLang="ko-KR" sz="1200" b="0" i="0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(5); </a:t>
            </a:r>
            <a:r>
              <a:rPr kumimoji="0" lang="ko-KR" altLang="en-US" sz="1200" b="0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한번에 보일 데이터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Sch.setPageCount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((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int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)(</a:t>
            </a: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Math.ceil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</a:t>
            </a: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sch.getCount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()/(double)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sch.getPageSize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()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총 페이지 수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if(</a:t>
            </a: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sch.getCurPage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()==0) 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{</a:t>
            </a: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sch.setCurPage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(1);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현재 클릭한 페이지 초기값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sch.setStart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((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sch.getCurPage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()-1)*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sch.getPageSize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()+1)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sch.setEnd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sch.getCurPage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()*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sch.getPageSize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());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4140" y="5358792"/>
            <a:ext cx="4629701" cy="1384995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Sch.setBlocksize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(3);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한번에 보여질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블럭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int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blocknum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= (</a:t>
            </a: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int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)</a:t>
            </a: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Math.ceil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</a:t>
            </a: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sch.getCurPage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/(double)</a:t>
            </a: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sch.getBlocksize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());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블럭번호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int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endBlock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=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blocknum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*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sch.getBlocksize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sch.setEndBlock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endBlock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&gt;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sch.getPageCount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?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sch.getPageCount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():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endBlock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);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블럭끝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sch.setStartBlock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((blocknum-1)*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sch.getBlocksize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()+1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);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블럭시작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82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화면설계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프로젝트 총괄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/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통합관리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    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6"/>
          <p:cNvSpPr/>
          <p:nvPr/>
        </p:nvSpPr>
        <p:spPr>
          <a:xfrm>
            <a:off x="6391840" y="241429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391841" y="182496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387720" y="145014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CEO, CTO, HR, PM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권한 설정 상세 페이지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57268" y="1456440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권한 설정버튼</a:t>
            </a:r>
            <a:endParaRPr kumimoji="0" lang="en-US" altLang="ko-KR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- submit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기능 버튼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699515" y="1829375"/>
            <a:ext cx="218911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PM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설정 시 프로젝트 할당</a:t>
            </a:r>
            <a:endParaRPr kumimoji="0" lang="en-US" altLang="ko-KR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- select box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- DB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에서 데이터 불러오기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73743" y="1047965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직원 상세정보</a:t>
            </a:r>
            <a:endParaRPr kumimoji="0" lang="en-US" altLang="ko-KR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- 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등록된 데이터 받기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699516" y="2408190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이전 페이지 이동</a:t>
            </a:r>
            <a:endParaRPr kumimoji="0" lang="en-US" altLang="ko-KR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- 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페이지 이동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48281" y="1664746"/>
            <a:ext cx="5955957" cy="4999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8281" y="1775539"/>
            <a:ext cx="95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&gt;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권한설정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8569" y="2512541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218569" y="2912076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218569" y="3311611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218569" y="3686433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218569" y="4085968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218569" y="4485503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218569" y="4885039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모서리가 둥근 직사각형 76"/>
          <p:cNvSpPr/>
          <p:nvPr/>
        </p:nvSpPr>
        <p:spPr>
          <a:xfrm>
            <a:off x="1687916" y="6264388"/>
            <a:ext cx="873898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CEO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설정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5347868" y="6262361"/>
            <a:ext cx="65710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이전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2619479" y="6264388"/>
            <a:ext cx="860067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CTO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설정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3546922" y="6268854"/>
            <a:ext cx="82643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HR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설정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4439255" y="6268854"/>
            <a:ext cx="82643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PM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설정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6807" y="2136338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이름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35044" y="2546009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부서명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43282" y="2944226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직책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43281" y="3311611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핸드폰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55374" y="3701699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이메일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50989" y="4117430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권한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58426" y="4526006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8" name="직사각형 16"/>
          <p:cNvSpPr/>
          <p:nvPr/>
        </p:nvSpPr>
        <p:spPr>
          <a:xfrm>
            <a:off x="218209" y="149641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    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3118006" y="4544455"/>
            <a:ext cx="158646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프로젝트번호 선택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1548486" y="609157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2915271" y="437164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</a:p>
        </p:txBody>
      </p:sp>
      <p:sp>
        <p:nvSpPr>
          <p:cNvPr id="92" name="직사각형 16"/>
          <p:cNvSpPr/>
          <p:nvPr/>
        </p:nvSpPr>
        <p:spPr>
          <a:xfrm>
            <a:off x="5169945" y="608955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27918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441033"/>
            <a:ext cx="9144000" cy="6416967"/>
            <a:chOff x="0" y="477795"/>
            <a:chExt cx="9144000" cy="6380205"/>
          </a:xfrm>
        </p:grpSpPr>
        <p:sp>
          <p:nvSpPr>
            <p:cNvPr id="18" name="직사각형 17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0" y="39160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61481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권한 설정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2" y="3026688"/>
            <a:ext cx="5251644" cy="3654200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3037798"/>
            <a:ext cx="980302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service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404023" y="3037798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Business logic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화면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6" y="528620"/>
            <a:ext cx="9020431" cy="247526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5404023" y="3019645"/>
            <a:ext cx="3587598" cy="366124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04023" y="3426175"/>
            <a:ext cx="3587598" cy="2558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CEO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설정 클릭 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권한을 설정하는 직원이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PMS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에 등록되었는지 확인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기존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CEO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권한 해제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PMS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에 등록되어 있지 않다면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insert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로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PMS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등록하고 직급 변경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해당 직원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email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로 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PMS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등록 안내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이메일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전송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/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</a:b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사원번호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비밀번호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PMS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에 등록되어 있다면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update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로 권한과 직급 변경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4139" y="3301146"/>
            <a:ext cx="5494636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if(</a:t>
            </a: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isMem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==0)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{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//2. PMS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등록 확인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//3.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기존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CEO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권한 변경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rep.updatepmsCeo2();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rep.updatepmsCeo3();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//4.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새로운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CEO Member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등록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rep.updatepmsCeo4(</a:t>
            </a:r>
            <a:r>
              <a:rPr kumimoji="0" lang="en-US" altLang="ko-KR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updateCeo</a:t>
            </a:r>
            <a:r>
              <a:rPr kumimoji="0" lang="en-US" altLang="ko-KR" sz="1200" b="0" i="0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// </a:t>
            </a:r>
            <a:r>
              <a:rPr kumimoji="0" lang="ko-KR" altLang="en-US" sz="1200" b="0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비밀번호 </a:t>
            </a:r>
            <a:r>
              <a:rPr kumimoji="0" lang="ko-KR" altLang="en-US" sz="1200" b="0" i="0" u="sng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난수</a:t>
            </a:r>
            <a:r>
              <a:rPr kumimoji="0" lang="ko-KR" altLang="en-US" sz="1200" b="0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설정</a:t>
            </a:r>
            <a:endParaRPr kumimoji="0" lang="en-US" altLang="ko-KR" sz="1200" b="0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ranNum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=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makePass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("");</a:t>
            </a: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updateCeo.setPass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</a:t>
            </a: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ranNum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rep.insertCeo1(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updateCeo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//5.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메일전송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sendMail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</a:t>
            </a: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updateCeo.getEno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(),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ranNum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}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else{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//3.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기존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CEO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권한 변경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rep.updatepmsCeo2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();rep.updatepmsCeo3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//6.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새로운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CEO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권한 변경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rep.updatepmsCeo1(</a:t>
            </a: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updateCeo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rep.updatepmsCeo4(</a:t>
            </a: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updateCeo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3" name="직사각형 19"/>
          <p:cNvSpPr/>
          <p:nvPr/>
        </p:nvSpPr>
        <p:spPr>
          <a:xfrm>
            <a:off x="6553873" y="65903"/>
            <a:ext cx="2593571" cy="3480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구현기술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: </a:t>
            </a:r>
            <a:r>
              <a:rPr lang="en-US" altLang="ko-KR" noProof="0" dirty="0" smtClean="0">
                <a:solidFill>
                  <a:prstClr val="white"/>
                </a:solidFill>
                <a:latin typeface="타이포_스톰 B"/>
                <a:ea typeface="타이포_스톰 B"/>
              </a:rPr>
              <a:t>Send Mail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/>
              <a:ea typeface="타이포_스톰 B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597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FDBBC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508569"/>
            <a:ext cx="69874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유재인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382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화면설계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대시보드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– CEO / CTO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pic>
        <p:nvPicPr>
          <p:cNvPr id="1026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2160000"/>
            <a:ext cx="5579532" cy="250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4320000"/>
            <a:ext cx="55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356170" y="1863888"/>
            <a:ext cx="5547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P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roject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명                                                                                                             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PM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직책 이름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00648" y="2413690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00647" y="2410295"/>
            <a:ext cx="5503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Project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시작일                                                                                                                종료일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56164" y="4022967"/>
            <a:ext cx="5547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P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roject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명                                                                                                             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PM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직책 이름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00642" y="4572769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00641" y="4569374"/>
            <a:ext cx="5503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Project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시작일                                                                                                                종료일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0641" y="2823643"/>
            <a:ext cx="5503351" cy="646331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 anchor="ctr" anchorCtr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프로젝트 상세 표시 위한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각종 차트 영역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8493" y="4959409"/>
            <a:ext cx="5503351" cy="646331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 anchor="ctr" anchorCtr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프로젝트 상세 표시 위한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각종 차트 영역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6383603" y="1246463"/>
            <a:ext cx="2694495" cy="430887"/>
            <a:chOff x="6383603" y="999325"/>
            <a:chExt cx="2694495" cy="430887"/>
          </a:xfrm>
        </p:grpSpPr>
        <p:sp>
          <p:nvSpPr>
            <p:cNvPr id="2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프로젝트 </a:t>
              </a:r>
              <a:r>
                <a:rPr kumimoji="0" lang="ko-KR" altLang="en-US" sz="11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게이지바</a:t>
              </a:r>
              <a:endPara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 - </a:t>
              </a:r>
              <a:r>
                <a:rPr kumimoji="0" lang="ko-KR" altLang="en-US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진행 정도에 따른 게이지 변경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380359" y="2275488"/>
            <a:ext cx="2694495" cy="769441"/>
            <a:chOff x="6383603" y="999325"/>
            <a:chExt cx="2694495" cy="769441"/>
          </a:xfrm>
        </p:grpSpPr>
        <p:sp>
          <p:nvSpPr>
            <p:cNvPr id="2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각종 차트 영역</a:t>
              </a:r>
              <a:endPara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 - </a:t>
              </a:r>
              <a:r>
                <a:rPr kumimoji="0" lang="ko-KR" altLang="en-US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프로젝트의 상세 내용을 한 페이지에 확인할 수 있도록 각종 차트를 구현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9" name="직사각형 16"/>
          <p:cNvSpPr/>
          <p:nvPr/>
        </p:nvSpPr>
        <p:spPr>
          <a:xfrm>
            <a:off x="153435" y="189275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53434" y="258777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2954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EEECE1">
                      <a:lumMod val="50000"/>
                    </a:srgb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웹 화면</a:t>
              </a: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EEECE1">
                      <a:lumMod val="50000"/>
                    </a:srgb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/</a:t>
              </a: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EEECE1">
                      <a:lumMod val="50000"/>
                    </a:srgb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핵심코드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대시보드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– CEO / CTO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3" t="9459" b="4777"/>
          <a:stretch/>
        </p:blipFill>
        <p:spPr>
          <a:xfrm>
            <a:off x="177800" y="1320800"/>
            <a:ext cx="8703400" cy="463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18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대시보드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– CEO / CTO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953954"/>
            <a:ext cx="9020432" cy="1190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91" y="3920741"/>
            <a:ext cx="38481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68" y="5094591"/>
            <a:ext cx="29241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15331" y="3441454"/>
            <a:ext cx="4600850" cy="32393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31" y="3454517"/>
            <a:ext cx="1334646" cy="2544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s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ervice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6185" y="3441454"/>
            <a:ext cx="4221909" cy="32393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Business logic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961718" y="3879213"/>
            <a:ext cx="3870841" cy="1173719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최상위 업무들 기준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기한 내 완료 못한 업무가 있는 경우 빨간색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진행률이 예상 진행률보다 낮은 경우 주황색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그 이외의 경우 초록색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654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대시보드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– CEO / CTO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5331" y="3441454"/>
            <a:ext cx="4600850" cy="32393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31" y="3454517"/>
            <a:ext cx="1334646" cy="2544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c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ontroller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6185" y="3441454"/>
            <a:ext cx="4221909" cy="32393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Business logic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7" y="890890"/>
            <a:ext cx="9020432" cy="691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76" y="3906388"/>
            <a:ext cx="4345360" cy="2309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4981422" y="3875751"/>
            <a:ext cx="3870841" cy="1727717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로그인시 </a:t>
            </a: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infor_M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세션이 생성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infor_M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객체 중 프로젝트 번호 항목 존재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CEO/CTO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의 경우 맡은 프로젝트가 없음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클릭시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Ctrl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단에서 </a:t>
            </a: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infor_M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에 해당프로젝트 번호를 입력 후 세션 변경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Ctrl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단에서 해당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Ctrl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로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forward</a:t>
            </a:r>
          </a:p>
        </p:txBody>
      </p:sp>
    </p:spTree>
    <p:extLst>
      <p:ext uri="{BB962C8B-B14F-4D97-AF65-F5344CB8AC3E}">
        <p14:creationId xmlns:p14="http://schemas.microsoft.com/office/powerpoint/2010/main" val="398000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068291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대시보드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– CEO / CTO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5331" y="3441454"/>
            <a:ext cx="4600850" cy="32393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31" y="3454517"/>
            <a:ext cx="1334646" cy="2544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view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6185" y="3441454"/>
            <a:ext cx="4221909" cy="32393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Business logic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7" y="520390"/>
            <a:ext cx="9020431" cy="2224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091323"/>
            <a:ext cx="42672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4961718" y="3817538"/>
            <a:ext cx="3870841" cy="1200329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총업무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–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프로젝트 내 총 업무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완료업무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–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결재완료된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업무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진행중업무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–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진행률이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0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이 아닌 업무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기한초과업무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–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결재일이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완료일보다 늦은 업무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1" name="직사각형 19"/>
          <p:cNvSpPr/>
          <p:nvPr/>
        </p:nvSpPr>
        <p:spPr>
          <a:xfrm>
            <a:off x="6260758" y="65903"/>
            <a:ext cx="2886687" cy="3480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</a:rPr>
              <a:t>구현기술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</a:rPr>
              <a:t>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</a:rPr>
              <a:t>: </a:t>
            </a:r>
            <a:r>
              <a:rPr lang="en-US" altLang="ko-KR" noProof="0" dirty="0" err="1" smtClean="0">
                <a:solidFill>
                  <a:prstClr val="white"/>
                </a:solidFill>
                <a:latin typeface="타이포_스톰 B"/>
                <a:ea typeface="타이포_스톰 B"/>
              </a:rPr>
              <a:t>EasyPieChart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/>
              <a:ea typeface="타이포_스톰 B"/>
            </a:endParaRPr>
          </a:p>
        </p:txBody>
      </p:sp>
    </p:spTree>
    <p:extLst>
      <p:ext uri="{BB962C8B-B14F-4D97-AF65-F5344CB8AC3E}">
        <p14:creationId xmlns:p14="http://schemas.microsoft.com/office/powerpoint/2010/main" val="126904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oftware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Q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uality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ssurance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36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81231" y="197709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1511" y="1805975"/>
            <a:ext cx="2183560" cy="461665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전체진행일정</a:t>
            </a: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58189" y="5449496"/>
            <a:ext cx="9085811" cy="131376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11" y="2267640"/>
            <a:ext cx="780097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4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155997"/>
            <a:ext cx="3089190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소프트웨어</a:t>
            </a:r>
            <a:r>
              <a:rPr lang="ko-KR" altLang="en-US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QA</a:t>
            </a:r>
            <a:endParaRPr lang="ko-KR" altLang="en-US" sz="2400" dirty="0">
              <a:solidFill>
                <a:srgbClr val="FDBBC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814360"/>
            <a:ext cx="167228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QA</a:t>
            </a:r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란</a:t>
            </a:r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?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1298" y="1332360"/>
            <a:ext cx="8645610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품질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보증을 뜻하는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Quality Assurance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약어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제품을 시장에 내보내도 되는지를 보장해주는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업무로 테스트와 이슈 등록 및 처리 나아가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isk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예방까지가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QA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업무임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354" y="2820274"/>
            <a:ext cx="167228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QA </a:t>
            </a:r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설정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03652" y="3338274"/>
            <a:ext cx="8538518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테스트 시나리오 작성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단위 테스트 수행 및 오류 수정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교차 테스트 수행 및 오류 수정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통합 테스트 수행 및 오류 수정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880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155997"/>
            <a:ext cx="3089190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소프트웨어</a:t>
            </a:r>
            <a:r>
              <a:rPr lang="ko-KR" altLang="en-US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QA</a:t>
            </a:r>
            <a:endParaRPr lang="ko-KR" altLang="en-US" sz="2400" dirty="0">
              <a:solidFill>
                <a:srgbClr val="FDBBC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814360"/>
            <a:ext cx="190294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Test </a:t>
            </a:r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시나리오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2536"/>
            <a:ext cx="9144000" cy="446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2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155997"/>
            <a:ext cx="3089190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소프트웨어</a:t>
            </a:r>
            <a:r>
              <a:rPr lang="ko-KR" altLang="en-US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QA</a:t>
            </a:r>
            <a:endParaRPr lang="ko-KR" altLang="en-US" sz="2400" dirty="0">
              <a:solidFill>
                <a:srgbClr val="FDBBC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0714"/>
            <a:ext cx="9152662" cy="52014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707266"/>
            <a:ext cx="190294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통합테스트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804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155997"/>
            <a:ext cx="3089190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소프트웨어</a:t>
            </a:r>
            <a:r>
              <a:rPr lang="ko-KR" altLang="en-US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QA</a:t>
            </a:r>
            <a:endParaRPr lang="ko-KR" altLang="en-US" sz="2400" dirty="0">
              <a:solidFill>
                <a:srgbClr val="FDBBC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814360"/>
            <a:ext cx="167228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오류보고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1" y="3733145"/>
            <a:ext cx="167228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오류수정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0042" y="4214147"/>
            <a:ext cx="8538518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part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담당자에게 오류 내용 전달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오류 내용 확인 및 오류 수정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후 해당 사항 단위 테스트 및 교차 테스트 수행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 수행 후 이상 없을 시 통과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15785"/>
            <a:ext cx="9144000" cy="219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3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0" y="4756127"/>
            <a:ext cx="9144000" cy="210187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2115" y="2563625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HANK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Y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OU </a:t>
            </a:r>
            <a:r>
              <a:rPr lang="ko-KR" altLang="en-US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♥</a:t>
            </a:r>
            <a:endParaRPr lang="ko-KR" altLang="en-US" sz="3200" dirty="0">
              <a:solidFill>
                <a:srgbClr val="FDBBC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796745" y="3094492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854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97707" y="185350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375183" y="1845280"/>
            <a:ext cx="6419850" cy="2301314"/>
            <a:chOff x="996245" y="1680521"/>
            <a:chExt cx="6419850" cy="230131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6245" y="2200660"/>
              <a:ext cx="6419850" cy="178117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96245" y="1680521"/>
              <a:ext cx="2488359" cy="461665"/>
            </a:xfrm>
            <a:prstGeom prst="rect">
              <a:avLst/>
            </a:prstGeom>
            <a:solidFill>
              <a:srgbClr val="94C3BB"/>
            </a:solidFill>
            <a:ln>
              <a:solidFill>
                <a:srgbClr val="94C3B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권한별 접근 기능</a:t>
              </a:r>
              <a:endPara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58189" y="5449496"/>
            <a:ext cx="9085811" cy="131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78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E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3" cy="138420"/>
            <a:chOff x="0" y="6058453"/>
            <a:chExt cx="9152313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572077" y="6061421"/>
              <a:ext cx="4580236" cy="4690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45" y="929003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67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63079" y="1274490"/>
            <a:ext cx="2109818" cy="3352042"/>
          </a:xfrm>
          <a:prstGeom prst="rect">
            <a:avLst/>
          </a:prstGeom>
          <a:noFill/>
          <a:ln w="38100">
            <a:solidFill>
              <a:srgbClr val="FDBB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JSP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JAVASCRIPT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CSS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HTML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Ajax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JSON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JSTL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3079" y="802505"/>
            <a:ext cx="1598672" cy="400110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Language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3056235" y="791136"/>
            <a:ext cx="2660824" cy="3875692"/>
            <a:chOff x="3155091" y="791136"/>
            <a:chExt cx="2660824" cy="3875692"/>
          </a:xfrm>
        </p:grpSpPr>
        <p:sp>
          <p:nvSpPr>
            <p:cNvPr id="12" name="직사각형 11"/>
            <p:cNvSpPr/>
            <p:nvPr/>
          </p:nvSpPr>
          <p:spPr>
            <a:xfrm>
              <a:off x="3163330" y="4148547"/>
              <a:ext cx="2652585" cy="518281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1. Oracle SQL 11g</a:t>
              </a:r>
              <a:endPara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155091" y="3690539"/>
              <a:ext cx="996779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DBMS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163329" y="2871920"/>
              <a:ext cx="2395418" cy="518281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Apache Tomcat </a:t>
              </a:r>
              <a:r>
                <a:rPr lang="en-US" altLang="ko-KR" sz="15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9.0</a:t>
              </a:r>
              <a:endPara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55091" y="2402009"/>
              <a:ext cx="832024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WAS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163329" y="1259122"/>
              <a:ext cx="2652586" cy="890374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Oracle </a:t>
              </a:r>
              <a:r>
                <a:rPr lang="en-US" altLang="ko-KR" sz="15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eclipse</a:t>
              </a:r>
            </a:p>
            <a:p>
              <a:pPr marL="257175" indent="-257175">
                <a:buFontTx/>
                <a:buAutoNum type="arabicPeriod"/>
              </a:pPr>
              <a:r>
                <a:rPr lang="en-US" altLang="ko-KR" sz="15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eXERD</a:t>
              </a:r>
              <a:endParaRPr lang="en-US" altLang="ko-KR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marL="257175" indent="-257175">
                <a:buFontTx/>
                <a:buAutoNum type="arabicPeriod"/>
              </a:pPr>
              <a:r>
                <a:rPr lang="en-US" altLang="ko-KR" sz="15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Android Studio</a:t>
              </a:r>
              <a:endPara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155091" y="791136"/>
              <a:ext cx="2652585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Development Tools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6371482" y="799374"/>
            <a:ext cx="2574296" cy="3865230"/>
            <a:chOff x="6387958" y="799374"/>
            <a:chExt cx="2574296" cy="3865230"/>
          </a:xfrm>
        </p:grpSpPr>
        <p:sp>
          <p:nvSpPr>
            <p:cNvPr id="18" name="직사각형 17"/>
            <p:cNvSpPr/>
            <p:nvPr/>
          </p:nvSpPr>
          <p:spPr>
            <a:xfrm>
              <a:off x="6387958" y="3933244"/>
              <a:ext cx="2261771" cy="731360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Bootswatch</a:t>
              </a:r>
              <a:r>
                <a:rPr lang="en-US" altLang="ko-KR" sz="15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- Minty</a:t>
              </a:r>
            </a:p>
            <a:p>
              <a:pPr marL="257175" indent="-257175">
                <a:buFontTx/>
                <a:buAutoNum type="arabicPeriod"/>
              </a:pPr>
              <a:r>
                <a:rPr lang="en-US" altLang="ko-KR" sz="15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Dashio</a:t>
              </a:r>
              <a:r>
                <a:rPr lang="en-US" altLang="ko-KR" sz="15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- admin</a:t>
              </a:r>
              <a:endPara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87959" y="3461197"/>
              <a:ext cx="1578030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Bootstrap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387959" y="2573328"/>
              <a:ext cx="2261770" cy="518281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Spring</a:t>
              </a: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387960" y="2108629"/>
              <a:ext cx="1693359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Framework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400297" y="1259098"/>
              <a:ext cx="2249432" cy="518281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jQuery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387959" y="799374"/>
              <a:ext cx="2574295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Javascript</a:t>
              </a: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 Library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820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-1"/>
            <a:ext cx="3171568" cy="685800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sz="32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echnology</a:t>
            </a:r>
          </a:p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U</a:t>
            </a:r>
            <a:r>
              <a:rPr lang="en-US" altLang="ko-KR" sz="32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sed</a:t>
            </a:r>
            <a:endParaRPr lang="ko-KR" altLang="en-US" sz="32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29513" y="2793413"/>
            <a:ext cx="2957384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800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06495" y="281776"/>
            <a:ext cx="1928186" cy="400110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기반기술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06495" y="4203078"/>
            <a:ext cx="1928186" cy="400110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구현기술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06495" y="2952894"/>
            <a:ext cx="1928186" cy="400110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핵심기술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96220" y="3353004"/>
            <a:ext cx="2860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Gantt chart - </a:t>
            </a:r>
            <a:r>
              <a:rPr lang="en-US" altLang="ko-KR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Highcharts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96220" y="681886"/>
            <a:ext cx="1961755" cy="1990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Spring MVC</a:t>
            </a:r>
          </a:p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Mybatis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Ajax &amp; </a:t>
            </a:r>
            <a:r>
              <a:rPr lang="en-US" altLang="ko-KR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Jquery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Vue.js</a:t>
            </a:r>
          </a:p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Android Studio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96220" y="4635546"/>
            <a:ext cx="3432350" cy="2321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en-US" altLang="ko-KR" sz="16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EasyPieChart</a:t>
            </a:r>
            <a:endParaRPr lang="en-US" altLang="ko-KR" sz="16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sweetAlert2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Multipart Resolver(File Upload)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mail 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Sender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chatting</a:t>
            </a:r>
            <a:endParaRPr lang="en-US" altLang="ko-KR" sz="16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62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1298" y="1332360"/>
            <a:ext cx="8538518" cy="10618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dirty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MVC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패턴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디자인패턴 </a:t>
            </a:r>
            <a:r>
              <a:rPr lang="ko-KR" altLang="en-US" sz="1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하나</a:t>
            </a:r>
            <a:endParaRPr lang="en-US" altLang="ko-KR" sz="1400" dirty="0" smtClean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디자인 패턴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이란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프로그램이나 어떤 특정한 것을 개발하는 중에 발생했던 문제점들을 정리해서 상황에 따라 간편하게 적용해서 쓸 수 있는 것을 정리하여 특정한 </a:t>
            </a:r>
            <a:r>
              <a:rPr lang="en-US" altLang="ko-KR" sz="1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"</a:t>
            </a:r>
            <a:r>
              <a:rPr lang="ko-KR" altLang="en-US" sz="1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규약</a:t>
            </a:r>
            <a:r>
              <a:rPr lang="en-US" altLang="ko-KR" sz="1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"</a:t>
            </a:r>
            <a:r>
              <a:rPr lang="ko-KR" altLang="en-US" sz="1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통해 쉽게 쓸 수 있는 형태로 만든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것</a:t>
            </a:r>
            <a:endParaRPr lang="en-US" altLang="ko-KR" sz="140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28" name="Picture 4" descr="https://mblogthumb-phinf.pstatic.net/MjAxNzAzMjVfMjUw/MDAxNDkwNDM4NzI4MTIy.4ZtITJJKJW_Nj1gKST0BhKMAzqmMaYIj9PobYJMFD4Ig.xTHT-0qyRKXsA4nZ2xKPNeCxeU2-tLIc-4oyrWq5WBgg.PNG.jhc9639/mvc_role_diagram.png?type=w8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48" y="2952998"/>
            <a:ext cx="6792097" cy="313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Spring MVC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Spring MVC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12825" y="-14705"/>
            <a:ext cx="1797269" cy="4001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기반기술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074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Picture 2" descr="https://t1.daumcdn.net/cfile/tistory/2219E449553CF49A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55" y="1010119"/>
            <a:ext cx="7522090" cy="444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Spring MVC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12825" y="-14705"/>
            <a:ext cx="1797269" cy="4001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기반기술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354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Spring MVC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637223" y="503295"/>
            <a:ext cx="5869553" cy="2133944"/>
            <a:chOff x="1264492" y="508958"/>
            <a:chExt cx="6620050" cy="2406796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/>
            <a:srcRect t="44" b="87113"/>
            <a:stretch/>
          </p:blipFill>
          <p:spPr>
            <a:xfrm>
              <a:off x="1269527" y="508958"/>
              <a:ext cx="6615015" cy="345057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/>
            <a:srcRect t="24231" b="-963"/>
            <a:stretch/>
          </p:blipFill>
          <p:spPr>
            <a:xfrm>
              <a:off x="1264492" y="854015"/>
              <a:ext cx="6615015" cy="2061739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11383" y="2753621"/>
            <a:ext cx="1264336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dispatcher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62107" y="2753621"/>
            <a:ext cx="1037640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model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62107" y="4090106"/>
            <a:ext cx="1037640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jsp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1383" y="4423117"/>
            <a:ext cx="1037640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Ctrl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83" y="3169290"/>
            <a:ext cx="3836690" cy="10117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107" y="3165993"/>
            <a:ext cx="3280344" cy="5904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76" y="4842319"/>
            <a:ext cx="3184771" cy="142089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9766" y="4543281"/>
            <a:ext cx="3725737" cy="170298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412825" y="-14705"/>
            <a:ext cx="1797269" cy="400110"/>
          </a:xfrm>
          <a:prstGeom prst="rect">
            <a:avLst/>
          </a:prstGeom>
          <a:solidFill>
            <a:srgbClr val="9DC3E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기반기술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29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814360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MyBatis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1298" y="1332360"/>
            <a:ext cx="8538518" cy="10307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자바 </a:t>
            </a:r>
            <a:r>
              <a:rPr lang="ko-KR" altLang="en-US" sz="14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퍼시스턴스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프레임워크의 하나 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xml 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서술자나 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annotation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사용</a:t>
            </a:r>
            <a:endParaRPr lang="en-US" altLang="ko-KR" sz="14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복잡한 쿼리나 </a:t>
            </a:r>
            <a:r>
              <a:rPr lang="ko-KR" altLang="en-US" sz="14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다이나믹한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쿼리에 강하며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프로그램 코드와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SQL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쿼리의 분리로 코드의 간결성 및 유지보수성이 향상된다는 장점이 있음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2853418"/>
            <a:ext cx="7810500" cy="33718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Spring MVC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12825" y="-14705"/>
            <a:ext cx="1797269" cy="400110"/>
          </a:xfrm>
          <a:prstGeom prst="rect">
            <a:avLst/>
          </a:prstGeom>
          <a:solidFill>
            <a:srgbClr val="9DC3E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기반기술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62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090163"/>
            <a:ext cx="9144000" cy="779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     C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ONTENTS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12557" y="2204825"/>
            <a:ext cx="4900395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001. </a:t>
            </a:r>
            <a:r>
              <a:rPr lang="en-US" altLang="ko-KR" dirty="0" smtClean="0">
                <a:solidFill>
                  <a:prstClr val="black"/>
                </a:solidFill>
                <a:latin typeface="Bahnschrift Light SemiCondensed" panose="020B0502040204020203" pitchFamily="34" charset="0"/>
              </a:rPr>
              <a:t>Topic Selection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002.  </a:t>
            </a:r>
            <a:r>
              <a:rPr lang="en-US" altLang="ko-KR" dirty="0">
                <a:solidFill>
                  <a:prstClr val="black"/>
                </a:solidFill>
                <a:latin typeface="Bahnschrift Light SemiCondensed" panose="020B0502040204020203" pitchFamily="34" charset="0"/>
                <a:ea typeface="타이포_스톰 B" panose="02020503020101020101" pitchFamily="18" charset="-127"/>
              </a:rPr>
              <a:t>Requirements Documentation</a:t>
            </a:r>
            <a:endParaRPr lang="en-US" altLang="ko-KR" dirty="0">
              <a:solidFill>
                <a:prstClr val="black"/>
              </a:solidFill>
              <a:latin typeface="Bahnschrift Light SemiCondensed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003.  </a:t>
            </a:r>
            <a:r>
              <a:rPr lang="en-US" altLang="ko-KR" dirty="0" smtClean="0">
                <a:solidFill>
                  <a:prstClr val="black"/>
                </a:solidFill>
                <a:latin typeface="Bahnschrift Light SemiCondensed" panose="020B0502040204020203" pitchFamily="34" charset="0"/>
                <a:ea typeface="타이포_스톰 B" panose="02020503020101020101" pitchFamily="18" charset="-127"/>
              </a:rPr>
              <a:t>Development Environment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004.  </a:t>
            </a:r>
            <a:r>
              <a:rPr lang="en-US" altLang="ko-KR" dirty="0" smtClean="0">
                <a:solidFill>
                  <a:prstClr val="black"/>
                </a:solidFill>
                <a:latin typeface="Bahnschrift Light SemiCondensed" panose="020B0502040204020203" pitchFamily="34" charset="0"/>
                <a:ea typeface="타이포_스톰 B" panose="02020503020101020101" pitchFamily="18" charset="-127"/>
              </a:rPr>
              <a:t>Function Flow</a:t>
            </a:r>
            <a:endParaRPr lang="en-US" altLang="ko-KR" dirty="0">
              <a:solidFill>
                <a:prstClr val="black"/>
              </a:solidFill>
              <a:latin typeface="Bahnschrift Light SemiCondensed" panose="020B0502040204020203" pitchFamily="34" charset="0"/>
              <a:ea typeface="타이포_스톰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005.  </a:t>
            </a:r>
            <a:r>
              <a:rPr lang="en-US" altLang="ko-KR" dirty="0" smtClean="0">
                <a:solidFill>
                  <a:prstClr val="black"/>
                </a:solidFill>
                <a:latin typeface="Bahnschrift Light SemiCondensed" panose="020B0502040204020203" pitchFamily="34" charset="0"/>
                <a:ea typeface="타이포_스톰 B" panose="02020503020101020101" pitchFamily="18" charset="-127"/>
              </a:rPr>
              <a:t>DB Construction</a:t>
            </a:r>
            <a:endParaRPr lang="en-US" altLang="ko-KR" dirty="0">
              <a:solidFill>
                <a:prstClr val="black"/>
              </a:solidFill>
              <a:latin typeface="Bahnschrift Light SemiCondensed" panose="020B0502040204020203" pitchFamily="34" charset="0"/>
              <a:ea typeface="타이포_스톰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006.  </a:t>
            </a:r>
            <a:r>
              <a:rPr lang="en-US" altLang="ko-KR" dirty="0" smtClean="0">
                <a:solidFill>
                  <a:prstClr val="black"/>
                </a:solidFill>
                <a:latin typeface="Bahnschrift Light SemiCondensed" panose="020B0502040204020203" pitchFamily="34" charset="0"/>
              </a:rPr>
              <a:t>Screen Design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007. </a:t>
            </a:r>
            <a:r>
              <a:rPr lang="en-US" altLang="ko-KR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  <a:latin typeface="Bahnschrift Light SemiCondensed" panose="020B0502040204020203" pitchFamily="34" charset="0"/>
              </a:rPr>
              <a:t>Software </a:t>
            </a:r>
            <a:r>
              <a:rPr lang="en-US" altLang="ko-KR" dirty="0" smtClean="0">
                <a:solidFill>
                  <a:prstClr val="black"/>
                </a:solidFill>
                <a:latin typeface="Bahnschrift Light SemiCondensed" panose="020B0502040204020203" pitchFamily="34" charset="0"/>
              </a:rPr>
              <a:t>Quality Assurance</a:t>
            </a:r>
            <a:endParaRPr lang="ko-KR" altLang="en-US" dirty="0">
              <a:solidFill>
                <a:prstClr val="black"/>
              </a:solidFill>
              <a:latin typeface="Bahnschrift Light SemiCondensed" panose="020B0502040204020203" pitchFamily="34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8314" y="5749459"/>
            <a:ext cx="9152314" cy="49876"/>
            <a:chOff x="0" y="6058453"/>
            <a:chExt cx="9152314" cy="49876"/>
          </a:xfrm>
        </p:grpSpPr>
        <p:sp>
          <p:nvSpPr>
            <p:cNvPr id="3" name="직사각형 2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705004" y="6062610"/>
              <a:ext cx="4447310" cy="45719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452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479" y="4184435"/>
            <a:ext cx="4721335" cy="19362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94479" y="3739607"/>
            <a:ext cx="1037640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Mapper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528" y="507752"/>
            <a:ext cx="6604944" cy="26828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Spring MVC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12825" y="-14705"/>
            <a:ext cx="1797269" cy="400110"/>
          </a:xfrm>
          <a:prstGeom prst="rect">
            <a:avLst/>
          </a:prstGeom>
          <a:solidFill>
            <a:srgbClr val="9DC3E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기반기술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881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Ajax Jquery</a:t>
            </a:r>
            <a:endParaRPr lang="ko-KR" altLang="en-US" sz="2000" u="sng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1298" y="1332360"/>
            <a:ext cx="8538518" cy="17081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Asynchronous JavaScript and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약어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Web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화면을 갱신하지 않고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로부터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가져오는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방법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동작원리는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Browser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서버로 보낼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 Engine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통해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전송한다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때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 Engine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에서는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JavaScript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DOM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사용하여 </a:t>
            </a:r>
            <a:r>
              <a:rPr lang="en-US" altLang="ko-KR" sz="14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XMLHttpRequest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(XHR)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객체로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전달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XHR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이용해서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ko-KR" altLang="en-US" sz="14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비동기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방식으로 자료를 조회해 올 수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전달 할 때 화면전체의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HTML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전달하지 않고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Text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또는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형식으로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Browser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전달한다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 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26" name="Picture 2" descr="http://www.nextree.co.kr/content/images/2016/09/jhkim-140121-Ajax-15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98" y="3651425"/>
            <a:ext cx="8378429" cy="228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Ajax </a:t>
            </a:r>
            <a:r>
              <a:rPr lang="en-US" altLang="ko-KR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Jquery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12825" y="-14705"/>
            <a:ext cx="1797269" cy="400110"/>
          </a:xfrm>
          <a:prstGeom prst="rect">
            <a:avLst/>
          </a:prstGeom>
          <a:solidFill>
            <a:srgbClr val="9DC3E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기반기술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081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1298" y="1440863"/>
            <a:ext cx="8332572" cy="1759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pPr fontAlgn="base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en-US" altLang="ko-KR" sz="1400" b="1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오픈 소스 기반의 자바스크립트 라이브러리로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자바스크립트를 손쉽게 활용할 수 있게 도와준다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이용하면 짧고 단순한 코드로도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웹페이지에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다양한 효과나 연출을 적용할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4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 fontAlgn="base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FontTx/>
              <a:buChar char="-"/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기본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Method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이용해서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통신을 하면 상당히 복잡하다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이는 </a:t>
            </a:r>
            <a:r>
              <a:rPr lang="en-US" altLang="ko-KR" sz="14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XMLHttpRequest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직접 사용하기 때문인데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4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이용하면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100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줄 정도의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Source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몇 줄 만으로 간단하게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주고받을 수 있다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사용방법은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JavaScript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4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문법을 사용해서 간단하게 구현할 수 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98" y="3589490"/>
            <a:ext cx="4847967" cy="27897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Ajax </a:t>
            </a:r>
            <a:r>
              <a:rPr lang="en-US" altLang="ko-KR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Jquery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Ajax </a:t>
            </a:r>
            <a:r>
              <a:rPr lang="en-US" altLang="ko-KR" sz="2000" u="sng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Jquery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12825" y="-14705"/>
            <a:ext cx="1797269" cy="400110"/>
          </a:xfrm>
          <a:prstGeom prst="rect">
            <a:avLst/>
          </a:prstGeom>
          <a:solidFill>
            <a:srgbClr val="9DC3E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기반기술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593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1298" y="1332360"/>
            <a:ext cx="4310011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문법으로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사용해서 데이터를 받아와서 차트데이터로 출력하는 예제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 t="5645" r="640" b="40944"/>
          <a:stretch/>
        </p:blipFill>
        <p:spPr>
          <a:xfrm>
            <a:off x="391298" y="3996240"/>
            <a:ext cx="8558088" cy="23829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327" y="785443"/>
            <a:ext cx="3998892" cy="30782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Ajax </a:t>
            </a:r>
            <a:r>
              <a:rPr lang="en-US" altLang="ko-KR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Jquery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Ajax Jquery</a:t>
            </a:r>
            <a:endParaRPr lang="ko-KR" altLang="en-US" sz="2000" u="sng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12825" y="-14705"/>
            <a:ext cx="1797269" cy="400110"/>
          </a:xfrm>
          <a:prstGeom prst="rect">
            <a:avLst/>
          </a:prstGeom>
          <a:solidFill>
            <a:srgbClr val="9DC3E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기반기술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315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34313" y="1367482"/>
            <a:ext cx="6112476" cy="14004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80" y="802505"/>
            <a:ext cx="150805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Vue.js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3932" y="1516419"/>
            <a:ext cx="65856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 인터페이스 생성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Progressive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ramework</a:t>
            </a:r>
          </a:p>
          <a:p>
            <a:pPr marL="0" lvl="1"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Vue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점진적인 채택이 가능하게 설계되어 단일형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Framework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다르다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1"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핵심 라이브러리는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뷰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레이어만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초점을 맞춰 기존 프로젝트와 통합이 쉬움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정교한 단일 페이지 응용프로그램을 완벽하게 지원 가능</a:t>
            </a:r>
            <a:endParaRPr lang="ko-KR" altLang="en-US" sz="14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9219" y="3232746"/>
            <a:ext cx="316604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▼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적용 부분</a:t>
            </a:r>
            <a:endParaRPr lang="en-US" altLang="ko-KR" sz="1600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-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접근 권한에 따른 사이드 메뉴 표시 변경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444426" y="4284560"/>
            <a:ext cx="3069908" cy="1250560"/>
            <a:chOff x="656312" y="4039081"/>
            <a:chExt cx="3069908" cy="1250560"/>
          </a:xfrm>
        </p:grpSpPr>
        <p:grpSp>
          <p:nvGrpSpPr>
            <p:cNvPr id="6" name="그룹 5"/>
            <p:cNvGrpSpPr/>
            <p:nvPr/>
          </p:nvGrpSpPr>
          <p:grpSpPr>
            <a:xfrm>
              <a:off x="819666" y="4346666"/>
              <a:ext cx="2743200" cy="942975"/>
              <a:chOff x="819666" y="4346666"/>
              <a:chExt cx="2743200" cy="942975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666" y="4346666"/>
                <a:ext cx="2743200" cy="942975"/>
              </a:xfrm>
              <a:prstGeom prst="rect">
                <a:avLst/>
              </a:prstGeom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819666" y="4346666"/>
                <a:ext cx="2743200" cy="942975"/>
              </a:xfrm>
              <a:prstGeom prst="rect">
                <a:avLst/>
              </a:prstGeom>
              <a:noFill/>
              <a:ln w="158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656312" y="4039081"/>
              <a:ext cx="3069908" cy="220028"/>
              <a:chOff x="3766620" y="3993725"/>
              <a:chExt cx="3069908" cy="220028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6620" y="3993725"/>
                <a:ext cx="3069908" cy="220028"/>
              </a:xfrm>
              <a:prstGeom prst="rect">
                <a:avLst/>
              </a:prstGeom>
            </p:spPr>
          </p:pic>
          <p:sp>
            <p:nvSpPr>
              <p:cNvPr id="13" name="직사각형 12"/>
              <p:cNvSpPr/>
              <p:nvPr/>
            </p:nvSpPr>
            <p:spPr>
              <a:xfrm>
                <a:off x="3766620" y="3993725"/>
                <a:ext cx="3069908" cy="213081"/>
              </a:xfrm>
              <a:prstGeom prst="rect">
                <a:avLst/>
              </a:prstGeom>
              <a:noFill/>
              <a:ln w="158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764" y="4071544"/>
            <a:ext cx="1542893" cy="223562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58" y="2136267"/>
            <a:ext cx="1613740" cy="424295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927011" y="-8238"/>
            <a:ext cx="2216989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Vue.js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12825" y="-14705"/>
            <a:ext cx="1797269" cy="400110"/>
          </a:xfrm>
          <a:prstGeom prst="rect">
            <a:avLst/>
          </a:prstGeom>
          <a:solidFill>
            <a:srgbClr val="9DC3E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기반기술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401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80" y="802505"/>
            <a:ext cx="25608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Android studio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45505" y="1332360"/>
            <a:ext cx="5774240" cy="43396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Android </a:t>
            </a:r>
            <a:r>
              <a:rPr lang="ko-KR" altLang="en-US" sz="1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앱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개발을 위한 공식 통합 개발 환경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(IDE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Java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ko-KR" altLang="en-US" sz="14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코틀린을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기반으로 </a:t>
            </a:r>
            <a:r>
              <a:rPr lang="ko-KR" altLang="en-US" sz="14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안드로이드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애플리케이션을 제작한다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dirty="0" smtClean="0">
              <a:solidFill>
                <a:srgbClr val="F27E89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6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구조</a:t>
            </a: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Android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스튜디오의 각 프로젝트에는 소스 코드 파일 및 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리소스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파일과 함께 하나 이상의 모듈이 포함됩니다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모듈에는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다음 폴더가 포함됩니다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dirty="0" smtClean="0">
                <a:solidFill>
                  <a:srgbClr val="F27E8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Manifests</a:t>
            </a:r>
            <a:r>
              <a:rPr lang="en-US" altLang="ko-KR" sz="14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 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AndroidManifest.xml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파일이 포함됩니다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 smtClean="0">
                <a:solidFill>
                  <a:srgbClr val="F27E8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</a:t>
            </a:r>
            <a:r>
              <a:rPr lang="en-US" altLang="ko-KR" sz="1400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altLang="ko-KR" sz="1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JUnit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테스트 코드를 비롯한 자바 소스 코드 파일을 포함합니다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 smtClean="0">
                <a:solidFill>
                  <a:srgbClr val="F27E8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Res</a:t>
            </a:r>
            <a:r>
              <a:rPr lang="en-US" altLang="ko-KR" sz="1400" dirty="0" smtClean="0">
                <a:solidFill>
                  <a:srgbClr val="F27E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코드가 아닌 모든 리소스를 포함합니다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(XML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레이아웃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UI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문자열 및 비트맵 이미지 등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).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26" name="Picture 2" descr="C:\Users\507-20\Desktop\a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31" y="1342325"/>
            <a:ext cx="2340102" cy="243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507-20\Desktop\bb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299"/>
          <a:stretch/>
        </p:blipFill>
        <p:spPr bwMode="auto">
          <a:xfrm>
            <a:off x="374784" y="3753175"/>
            <a:ext cx="2411665" cy="225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927011" y="0"/>
            <a:ext cx="2216989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Android Studio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29742" y="-2"/>
            <a:ext cx="1797269" cy="4001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기반기술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197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31382" y="503295"/>
            <a:ext cx="8465663" cy="17081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endParaRPr lang="en-US" altLang="ko-KR" sz="1400" b="1" dirty="0" smtClean="0">
              <a:solidFill>
                <a:srgbClr val="FDBB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dirty="0" smtClean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dirty="0" smtClean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안드로이드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어플리케이션을 구동하는데 필요한 </a:t>
            </a:r>
            <a:r>
              <a:rPr lang="ko-KR" altLang="en-US" sz="1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설정값을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관리해주는 곳이다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4203" y="4480331"/>
            <a:ext cx="8414863" cy="19851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Res</a:t>
            </a:r>
          </a:p>
          <a:p>
            <a:pPr fontAlgn="base">
              <a:lnSpc>
                <a:spcPct val="150000"/>
              </a:lnSpc>
            </a:pPr>
            <a:endParaRPr lang="en-US" altLang="ko-KR" b="1" dirty="0">
              <a:solidFill>
                <a:srgbClr val="FDBB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b="1" dirty="0" smtClean="0">
              <a:solidFill>
                <a:srgbClr val="FDBB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dirty="0" smtClean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우리가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눈에 보이는 </a:t>
            </a:r>
            <a:r>
              <a:rPr lang="en-US" altLang="ko-KR" sz="1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uI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구현하는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4202" y="2414620"/>
            <a:ext cx="8414864" cy="19851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</a:t>
            </a:r>
          </a:p>
          <a:p>
            <a:pPr fontAlgn="base">
              <a:lnSpc>
                <a:spcPct val="150000"/>
              </a:lnSpc>
            </a:pPr>
            <a:endParaRPr lang="en-US" altLang="ko-KR" b="1" dirty="0">
              <a:solidFill>
                <a:srgbClr val="FDBB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b="1" dirty="0" smtClean="0">
              <a:solidFill>
                <a:srgbClr val="FDBB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</a:t>
            </a:r>
            <a:endParaRPr lang="en-US" altLang="ko-KR" sz="1400" dirty="0" smtClean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자바언어를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이용해 </a:t>
            </a:r>
            <a:r>
              <a:rPr lang="ko-KR" altLang="en-US" sz="1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안드로이드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프로그래밍을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한다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050" name="Picture 2" descr="C:\Users\507-20\Desktop\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41" y="959408"/>
            <a:ext cx="6621339" cy="84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507-20\Desktop\ma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41" y="2834114"/>
            <a:ext cx="5668962" cy="11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507-20\Desktop\1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41" y="4916425"/>
            <a:ext cx="3956552" cy="101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927011" y="0"/>
            <a:ext cx="2216989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Android Studio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8941" y="610730"/>
            <a:ext cx="1202154" cy="333258"/>
          </a:xfrm>
          <a:prstGeom prst="rect">
            <a:avLst/>
          </a:prstGeom>
          <a:solidFill>
            <a:schemeClr val="accent6">
              <a:lumMod val="5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Manifests</a:t>
            </a:r>
            <a:endParaRPr lang="ko-KR" altLang="en-US" sz="14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8941" y="2495172"/>
            <a:ext cx="1202154" cy="33325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</a:t>
            </a:r>
            <a:endParaRPr lang="ko-KR" altLang="en-US" sz="14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28941" y="4568557"/>
            <a:ext cx="1202154" cy="33325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Res</a:t>
            </a:r>
            <a:endParaRPr lang="ko-KR" altLang="en-US" sz="14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29742" y="-2"/>
            <a:ext cx="1797269" cy="400110"/>
          </a:xfrm>
          <a:prstGeom prst="rect">
            <a:avLst/>
          </a:prstGeom>
          <a:solidFill>
            <a:srgbClr val="9DC3E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기반기술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651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79" y="802505"/>
            <a:ext cx="277568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PMS</a:t>
            </a:r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와 </a:t>
            </a:r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Gantt Chart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2129" y="1918223"/>
            <a:ext cx="86389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프로젝트를 성공적으로 완료하려면 많은 업무</a:t>
            </a:r>
            <a:r>
              <a:rPr lang="en-US" altLang="ko-KR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(Task)</a:t>
            </a:r>
            <a:r>
              <a:rPr lang="ko-KR" altLang="en-US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제어하고 일정대로 완료되었는지 확인해야 한다</a:t>
            </a:r>
            <a:r>
              <a:rPr lang="en-US" altLang="ko-KR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마감일을 놓치거나 순서대로 작업을 완료하지 않으면 나머지 프로젝트에 영향을 줄 수 있고 결과적으로 프로젝트의 진행이 늦어질 수 있으며 이로 인해서 더 많은 비용이 들어간다</a:t>
            </a:r>
            <a:r>
              <a:rPr lang="en-US" altLang="ko-KR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따라서 수행해야할 모든 업무를 보고 각 업무를 완료해야하는 시점을 한 눈에 알 수 있는 수단이 필요하다</a:t>
            </a:r>
            <a:r>
              <a:rPr lang="en-US" altLang="ko-KR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mtClean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solidFill>
                <a:prstClr val="black"/>
              </a:solidFill>
            </a:endParaRPr>
          </a:p>
        </p:txBody>
      </p:sp>
      <p:pic>
        <p:nvPicPr>
          <p:cNvPr id="1026" name="Picture 2" descr="간트 차트 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135" y="3369321"/>
            <a:ext cx="4141011" cy="29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72129" y="3643136"/>
            <a:ext cx="419987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FontTx/>
              <a:buChar char="-"/>
            </a:pPr>
            <a:r>
              <a:rPr lang="ko-KR" altLang="en-US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간트차트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(Gantt Chart)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이러한 정보를 시각적으로 전달하고 프로젝트와 관련된 모든 작업과 시간 순서에 따라 표시되는 정보를 간략하게 표시한다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이를 통해 프로젝트의 관련 업무 및 완료 시기를 즉각적으로 확인할 수 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0" y="-1"/>
            <a:ext cx="9144000" cy="395829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15814" y="0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Gantt Chart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9310" y="1395657"/>
            <a:ext cx="21531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 프로젝트 계획 및 예약</a:t>
            </a:r>
            <a:endParaRPr lang="en-US" altLang="ko-KR" sz="16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12825" y="-14705"/>
            <a:ext cx="1797269" cy="4001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핵심기술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042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9027" y="1400432"/>
            <a:ext cx="7520880" cy="10582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Highcharts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2577" y="1504439"/>
            <a:ext cx="8638912" cy="841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ts val="150"/>
              </a:spcBef>
              <a:spcAft>
                <a:spcPts val="150"/>
              </a:spcAft>
              <a:buFontTx/>
              <a:buChar char="-"/>
            </a:pP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Javascript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이용해 웹의 통계적인 정보 시각화를 위해 사용되는 차트 라이브러리</a:t>
            </a:r>
            <a:endParaRPr lang="en-US" altLang="ko-KR" sz="14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2950" lvl="1" indent="-285750">
              <a:spcBef>
                <a:spcPts val="150"/>
              </a:spcBef>
              <a:spcAft>
                <a:spcPts val="150"/>
              </a:spcAft>
              <a:buFontTx/>
              <a:buChar char="-"/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형식의 옵션을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사용하여 데이터 입력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옵션 설정이 가능하고 다양한 차트 유형을 제공</a:t>
            </a:r>
            <a:endParaRPr lang="en-US" altLang="ko-KR" sz="14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2950" lvl="1" indent="-285750">
              <a:spcBef>
                <a:spcPts val="150"/>
              </a:spcBef>
              <a:spcAft>
                <a:spcPts val="150"/>
              </a:spcAft>
              <a:buFontTx/>
              <a:buChar char="-"/>
            </a:pP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장점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데이터 시각화 라이브러리인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D3.js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보다 사용하기 쉽다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2544" y="2887718"/>
            <a:ext cx="8638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▼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적용 부분</a:t>
            </a:r>
            <a:endParaRPr lang="en-US" altLang="ko-KR" sz="1600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/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일정관리에서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팀원의 일정을 파악할 수 있는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Gantt Chart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-1"/>
            <a:ext cx="9144000" cy="395829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15814" y="0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Gantt Chart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29"/>
          <a:stretch/>
        </p:blipFill>
        <p:spPr>
          <a:xfrm>
            <a:off x="252544" y="3958161"/>
            <a:ext cx="8674231" cy="21246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412825" y="-14705"/>
            <a:ext cx="1797269" cy="4001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핵심기술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212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79" y="1269345"/>
            <a:ext cx="8674231" cy="447567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15814" y="0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Gantt Chart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1295" y="685892"/>
            <a:ext cx="30032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Highcharts</a:t>
            </a:r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Example 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12825" y="-14705"/>
            <a:ext cx="1797269" cy="400110"/>
          </a:xfrm>
          <a:prstGeom prst="rect">
            <a:avLst/>
          </a:prstGeom>
          <a:solidFill>
            <a:srgbClr val="9DC3E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핵심기술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154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3" cy="138420"/>
            <a:chOff x="0" y="6058453"/>
            <a:chExt cx="9152313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572077" y="6061421"/>
              <a:ext cx="4580236" cy="4690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45" y="929003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62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66" y="5487752"/>
            <a:ext cx="4907006" cy="6768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062" y="3211812"/>
            <a:ext cx="3823197" cy="2942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직사각형 21"/>
          <p:cNvSpPr/>
          <p:nvPr/>
        </p:nvSpPr>
        <p:spPr>
          <a:xfrm>
            <a:off x="263079" y="1358651"/>
            <a:ext cx="8538518" cy="10618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en-US" altLang="ko-KR" sz="14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HighCharts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데이터를 입력시키기 위해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받아온 </a:t>
            </a:r>
            <a:r>
              <a:rPr lang="en-US" altLang="ko-KR" sz="14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ArrayList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객체를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데이터로 변환시켜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이용해 불러올 필요가 있다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Spring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처리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Viewer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호출하고 컨트롤러에서 사용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데이터를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페이지로 불러온다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43" y="3189011"/>
            <a:ext cx="3822889" cy="17364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15814" y="0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Gantt Chart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1295" y="685892"/>
            <a:ext cx="32997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Highcharts</a:t>
            </a:r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- </a:t>
            </a:r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데이터입력</a:t>
            </a:r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59264" y="2954257"/>
            <a:ext cx="1076411" cy="228972"/>
          </a:xfrm>
          <a:prstGeom prst="rect">
            <a:avLst/>
          </a:prstGeom>
          <a:solidFill>
            <a:srgbClr val="C00000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Controller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1025" y="5252231"/>
            <a:ext cx="2180283" cy="228972"/>
          </a:xfrm>
          <a:prstGeom prst="rect">
            <a:avLst/>
          </a:prstGeom>
          <a:solidFill>
            <a:srgbClr val="C00000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dispatcher – servlet.xml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00824" y="2972319"/>
            <a:ext cx="1076411" cy="228972"/>
          </a:xfrm>
          <a:prstGeom prst="rect">
            <a:avLst/>
          </a:prstGeom>
          <a:solidFill>
            <a:srgbClr val="C00000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jsp</a:t>
            </a:r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Ajax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12825" y="-14705"/>
            <a:ext cx="1797269" cy="400110"/>
          </a:xfrm>
          <a:prstGeom prst="rect">
            <a:avLst/>
          </a:prstGeom>
          <a:solidFill>
            <a:srgbClr val="9DC3E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핵심기술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9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Highcharts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3079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Highcharts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43863" y="802505"/>
            <a:ext cx="345941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차트 선언 및 기본 입력정보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79" y="2525180"/>
            <a:ext cx="3808577" cy="246808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79" y="5519074"/>
            <a:ext cx="2189540" cy="19904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79" y="1602883"/>
            <a:ext cx="7576674" cy="52202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rot="10800000" flipV="1">
            <a:off x="4572000" y="2409925"/>
            <a:ext cx="43617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Highcharts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사용할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웹페이지에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script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태그로 위의 세가지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추가한다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script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단에서 아래와 같은 형태로 선언한다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4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Highcharts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사용할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chart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종류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차트가 입력될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div,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 입력정보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(JSON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))</a:t>
            </a:r>
          </a:p>
          <a:p>
            <a:endParaRPr lang="en-US" altLang="ko-KR" sz="14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 입력정보에는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데이터를 통째로 넣을 수 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가독성을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위해서 입력정보를 분리해서 입력하는 것을 추천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 rot="10800000" flipV="1">
            <a:off x="4572000" y="4548972"/>
            <a:ext cx="43617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prstClr val="black"/>
                </a:solidFill>
              </a:rPr>
              <a:t>-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 입력 정보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하위 항목에도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형식으로 데이터를 입력할 수 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628650" lvl="1" indent="-171450">
              <a:buFontTx/>
              <a:buChar char="-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series :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 데이터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628650" lvl="1" indent="-171450">
              <a:buFontTx/>
              <a:buChar char="-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tooltip :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툴팁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데이터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628650" lvl="1" indent="-171450">
              <a:buFontTx/>
              <a:buChar char="-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title :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차트명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데이터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628650" lvl="1" indent="-171450">
              <a:buFontTx/>
              <a:buChar char="-"/>
            </a:pP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xAxis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: X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축 데이터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628650" lvl="1" indent="-171450">
              <a:buFontTx/>
              <a:buChar char="-"/>
            </a:pP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yAxis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: Y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축 데이터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-1"/>
            <a:ext cx="9144000" cy="395829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215814" y="0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Gantt Chart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12825" y="-14705"/>
            <a:ext cx="1797269" cy="4001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핵심기술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168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3079" y="802505"/>
            <a:ext cx="206210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EasyPieChart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7794" y="1372488"/>
            <a:ext cx="8446749" cy="10618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plugin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다른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plugin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들과 달리 하나의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function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실행하여 여러 개의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pie chart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구현 가능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장점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c:forEach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활용하여 구현해야 하는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pie chart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개수가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확장성이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있을 때 활용하기 좋음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2544" y="3266747"/>
            <a:ext cx="863891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▼  적용 부분</a:t>
            </a:r>
            <a:endParaRPr lang="en-US" altLang="ko-KR" sz="1600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CEO / CTO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대시보드에서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프로젝트 별 상세 내용을 표현하기 위해 사용</a:t>
            </a:r>
            <a:endParaRPr lang="en-US" altLang="ko-KR" sz="1400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76" y="4498449"/>
            <a:ext cx="4267200" cy="111442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752" y="3981849"/>
            <a:ext cx="1790470" cy="1790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0" y="-1"/>
            <a:ext cx="9144000" cy="395829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56408" y="0"/>
            <a:ext cx="2087592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EasyPieChart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44665" y="-14705"/>
            <a:ext cx="1797269" cy="4001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구현기술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78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73930" y="1359243"/>
            <a:ext cx="7966953" cy="1367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Sweet Alert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3931" y="1469951"/>
            <a:ext cx="79669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Plug-In</a:t>
            </a:r>
          </a:p>
          <a:p>
            <a:pPr marL="0" lvl="1"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브라우저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IE 11+, Edge, Chrome, Firefox, Safari, Opera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적용 가능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1"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 JS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기본으로 제공하는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lert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Confirm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odel UI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이용해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1"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세련된 웹 페이지를 만들 수 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3930" y="3056926"/>
            <a:ext cx="7966953" cy="836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</a:pP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▼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적용 부분</a:t>
            </a:r>
            <a:endParaRPr lang="en-US" altLang="ko-KR" sz="1600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lvl="1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Alert, Confirm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같은 경고 창을 띄워야 할 상황에 적용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945807" y="4074782"/>
            <a:ext cx="3009900" cy="2182763"/>
            <a:chOff x="1052812" y="3958127"/>
            <a:chExt cx="3009900" cy="2182763"/>
          </a:xfrm>
        </p:grpSpPr>
        <p:grpSp>
          <p:nvGrpSpPr>
            <p:cNvPr id="6" name="그룹 5"/>
            <p:cNvGrpSpPr/>
            <p:nvPr/>
          </p:nvGrpSpPr>
          <p:grpSpPr>
            <a:xfrm>
              <a:off x="1052812" y="4298398"/>
              <a:ext cx="3009900" cy="1842492"/>
              <a:chOff x="858971" y="3520701"/>
              <a:chExt cx="3009900" cy="1842492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8971" y="3524868"/>
                <a:ext cx="3009900" cy="1838325"/>
              </a:xfrm>
              <a:prstGeom prst="rect">
                <a:avLst/>
              </a:prstGeom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858971" y="3520701"/>
                <a:ext cx="3009900" cy="1842492"/>
              </a:xfrm>
              <a:prstGeom prst="rect">
                <a:avLst/>
              </a:prstGeom>
              <a:noFill/>
              <a:ln w="158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2222157" y="3958127"/>
              <a:ext cx="671209" cy="378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prstClr val="black"/>
                  </a:solidFill>
                </a:rPr>
                <a:t>Alert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4572000" y="4074782"/>
            <a:ext cx="2990851" cy="2173944"/>
            <a:chOff x="4572000" y="3966946"/>
            <a:chExt cx="2990851" cy="2173944"/>
          </a:xfrm>
        </p:grpSpPr>
        <p:grpSp>
          <p:nvGrpSpPr>
            <p:cNvPr id="13" name="그룹 12"/>
            <p:cNvGrpSpPr/>
            <p:nvPr/>
          </p:nvGrpSpPr>
          <p:grpSpPr>
            <a:xfrm>
              <a:off x="4572000" y="4298398"/>
              <a:ext cx="2990851" cy="1842492"/>
              <a:chOff x="3146753" y="1282287"/>
              <a:chExt cx="2990851" cy="1900015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46753" y="1286827"/>
                <a:ext cx="2990850" cy="1895475"/>
              </a:xfrm>
              <a:prstGeom prst="rect">
                <a:avLst/>
              </a:prstGeom>
            </p:spPr>
          </p:pic>
          <p:sp>
            <p:nvSpPr>
              <p:cNvPr id="14" name="직사각형 13"/>
              <p:cNvSpPr/>
              <p:nvPr/>
            </p:nvSpPr>
            <p:spPr>
              <a:xfrm>
                <a:off x="3146754" y="1282287"/>
                <a:ext cx="2990850" cy="1900015"/>
              </a:xfrm>
              <a:prstGeom prst="rect">
                <a:avLst/>
              </a:prstGeom>
              <a:noFill/>
              <a:ln w="158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5561530" y="3966946"/>
              <a:ext cx="1011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prstClr val="black"/>
                  </a:solidFill>
                </a:rPr>
                <a:t>Confirm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927011" y="0"/>
            <a:ext cx="2216989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Sweet Alert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44665" y="-14705"/>
            <a:ext cx="1797269" cy="4001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구현기술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31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11130" y="3775859"/>
            <a:ext cx="923399" cy="45948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11130" y="1141965"/>
            <a:ext cx="8263313" cy="11240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3079" y="698599"/>
            <a:ext cx="237534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파일 업로드 처</a:t>
            </a:r>
            <a:r>
              <a:rPr lang="ko-KR" altLang="en-US" sz="2000" u="sng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</a:t>
            </a:r>
          </a:p>
        </p:txBody>
      </p:sp>
      <p:pic>
        <p:nvPicPr>
          <p:cNvPr id="2050" name="Picture 2" descr="C:\Users\508-19\Desktop\1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92" y="2544177"/>
            <a:ext cx="6741641" cy="75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91978" y="1334674"/>
            <a:ext cx="7867136" cy="841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-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파일 업로드를 위해 쓰는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Multipart Resolver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는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파일 업로드와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같은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멀티파트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포맷의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요청정보를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처리하는         </a:t>
            </a:r>
            <a:endParaRPr lang="en-US" altLang="ko-KR" sz="14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핸들러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이다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 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- Multipart Resolver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를 사용하기 위해서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Dispatcher Servlet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에 아래와 같이 빈을 설정 해줘야 한다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ko-KR" altLang="en-US" sz="1400" dirty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8845" y="4311686"/>
            <a:ext cx="77574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1.  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화면 단에서 파일 처리를 위해 </a:t>
            </a: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form enctype="multipart/form-data“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로 설정</a:t>
            </a:r>
            <a:endParaRPr lang="en-US" altLang="ko-KR" sz="140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2. VO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단에서 </a:t>
            </a: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Multi parte File 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파일을 전송하는 객체 생성</a:t>
            </a:r>
            <a:endParaRPr lang="en-US" altLang="ko-KR" sz="140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3.  Service 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단에서 </a:t>
            </a: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Multipart File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을 파일 객체로 변환</a:t>
            </a:r>
            <a:endParaRPr lang="en-US" altLang="ko-KR" sz="140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4.  Dao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를 통해 파일 업로드 정보를 입력한다</a:t>
            </a: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endParaRPr lang="ko-KR" altLang="en-US" sz="1400" dirty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15814" y="0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파일 업로드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0277" y="3797852"/>
            <a:ext cx="845103" cy="38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400" b="1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개발 순서</a:t>
            </a:r>
            <a:endParaRPr lang="en-US" altLang="ko-KR" sz="1400" b="1" dirty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12825" y="-14705"/>
            <a:ext cx="1797269" cy="400110"/>
          </a:xfrm>
          <a:prstGeom prst="rect">
            <a:avLst/>
          </a:prstGeom>
          <a:solidFill>
            <a:srgbClr val="9DC3E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구현기술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026" name="Picture 2" descr="C:\Users\508-19\Desktop\업로드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241" y="753957"/>
            <a:ext cx="5196573" cy="2474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508-19\Desktop\jsp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81" y="4155659"/>
            <a:ext cx="5552834" cy="18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508-19\Desktop\jsp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10" y="4427157"/>
            <a:ext cx="2851817" cy="23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89919" y="3744230"/>
            <a:ext cx="781000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view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3" name="Picture 8" descr="C:\Users\508-19\Desktop\업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59" y="5345368"/>
            <a:ext cx="7427419" cy="51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508-19\Desktop\6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57" y="6061320"/>
            <a:ext cx="3193162" cy="20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412787" y="4865170"/>
            <a:ext cx="373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 정보 입력처리</a:t>
            </a:r>
            <a:endParaRPr lang="ko-KR" altLang="en-US" sz="1400" dirty="0">
              <a:solidFill>
                <a:srgbClr val="C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7918" y="4865170"/>
            <a:ext cx="763001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dao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15814" y="0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파일 업로드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12825" y="-14705"/>
            <a:ext cx="1797269" cy="400110"/>
          </a:xfrm>
          <a:prstGeom prst="rect">
            <a:avLst/>
          </a:prstGeom>
          <a:solidFill>
            <a:srgbClr val="9DC3E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구현기술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82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409479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1086" y="733285"/>
            <a:ext cx="143391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SendMail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69458" y="714383"/>
            <a:ext cx="6599413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스프링에서는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메일을 수신 발신 처리하는 모듈을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포함하고 있다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개발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순서</a:t>
            </a:r>
          </a:p>
          <a:p>
            <a:pPr>
              <a:spcBef>
                <a:spcPts val="130"/>
              </a:spcBef>
            </a:pP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1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프레임워크 확인 및 등록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.(</a:t>
            </a:r>
            <a:r>
              <a:rPr lang="en-US" altLang="ko-KR" sz="1400" u="sng" dirty="0" smtClean="0">
                <a:solidFill>
                  <a:srgbClr val="F27E8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lib</a:t>
            </a:r>
            <a:r>
              <a:rPr lang="en-US" altLang="ko-KR" sz="1400" u="sng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en-US" altLang="ko-KR" sz="1400" u="sng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30"/>
              </a:spcBef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javaMailSenderImpl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30"/>
              </a:spcBef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2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 서버에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host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 등록 처리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spcBef>
                <a:spcPts val="130"/>
              </a:spcBef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3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컨테이너에서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bean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</a:p>
          <a:p>
            <a:pPr>
              <a:spcBef>
                <a:spcPts val="130"/>
              </a:spcBef>
            </a:pP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SMTP(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발송 서버에 등록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: HOST(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gmail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PORT,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계정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id,pass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27837" y="2956354"/>
            <a:ext cx="8205417" cy="3231654"/>
          </a:xfrm>
          <a:prstGeom prst="rect">
            <a:avLst/>
          </a:prstGeom>
          <a:solidFill>
            <a:schemeClr val="bg1"/>
          </a:solidFill>
          <a:ln w="15875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F27E89"/>
                </a:solidFill>
                <a:latin typeface="Consolas" panose="020B0609020204030204" pitchFamily="49" charset="0"/>
              </a:rPr>
              <a:t>&lt;Dispatcher-servlet.xml&gt;</a:t>
            </a:r>
          </a:p>
          <a:p>
            <a:r>
              <a:rPr lang="en-US" altLang="ko-KR" sz="1200" dirty="0" smtClean="0">
                <a:solidFill>
                  <a:srgbClr val="F27E89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200" dirty="0">
                <a:solidFill>
                  <a:srgbClr val="F27E89"/>
                </a:solidFill>
                <a:latin typeface="Consolas" panose="020B0609020204030204" pitchFamily="49" charset="0"/>
              </a:rPr>
              <a:t>SMTP </a:t>
            </a:r>
            <a:r>
              <a:rPr lang="ko-KR" altLang="en-US" sz="1200" dirty="0">
                <a:solidFill>
                  <a:srgbClr val="F27E89"/>
                </a:solidFill>
                <a:latin typeface="Consolas" panose="020B0609020204030204" pitchFamily="49" charset="0"/>
              </a:rPr>
              <a:t>서버 설정 </a:t>
            </a:r>
            <a:r>
              <a:rPr lang="en-US" altLang="ko-KR" sz="1200" dirty="0">
                <a:solidFill>
                  <a:srgbClr val="F27E89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&lt;bean id="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mailSender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class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org.springframework.mail.javamail.JavaMailSenderImpl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property name="host" value="smtp.gmail.com"/&gt;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property name="port" value="587"/&gt;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200" dirty="0" smtClean="0">
                <a:solidFill>
                  <a:srgbClr val="F27E89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200" dirty="0" err="1">
                <a:solidFill>
                  <a:srgbClr val="F27E89"/>
                </a:solidFill>
                <a:latin typeface="Consolas" panose="020B0609020204030204" pitchFamily="49" charset="0"/>
              </a:rPr>
              <a:t>gmail</a:t>
            </a:r>
            <a:r>
              <a:rPr lang="ko-KR" altLang="en-US" sz="1200" dirty="0">
                <a:solidFill>
                  <a:srgbClr val="F27E89"/>
                </a:solidFill>
                <a:latin typeface="Consolas" panose="020B0609020204030204" pitchFamily="49" charset="0"/>
              </a:rPr>
              <a:t>에 등록한 계정과 비밀번호 입력 </a:t>
            </a:r>
            <a:r>
              <a:rPr lang="en-US" altLang="ko-KR" sz="1200" dirty="0">
                <a:solidFill>
                  <a:srgbClr val="F27E89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property name="username" value=""/&gt;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property name="password" value=""/&gt;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200" dirty="0" smtClean="0">
                <a:solidFill>
                  <a:srgbClr val="F27E89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dirty="0">
                <a:solidFill>
                  <a:srgbClr val="F27E89"/>
                </a:solidFill>
                <a:latin typeface="Consolas" panose="020B0609020204030204" pitchFamily="49" charset="0"/>
              </a:rPr>
              <a:t>보안 관련 설정</a:t>
            </a:r>
            <a:r>
              <a:rPr lang="en-US" altLang="ko-KR" sz="1200" dirty="0">
                <a:solidFill>
                  <a:srgbClr val="F27E89"/>
                </a:solidFill>
                <a:latin typeface="Consolas" panose="020B0609020204030204" pitchFamily="49" charset="0"/>
              </a:rPr>
              <a:t>. --&gt;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property name="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javaMailProperties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props&gt;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  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 key="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mail.smtp.auth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"&gt;true&lt;/prop&gt;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  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 key="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mail.smtp.starttls.enable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"&gt;true&lt;/prop&gt;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  &lt;/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props&gt;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&lt;/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property&gt;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&lt;/bean&gt;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120184" y="3113226"/>
            <a:ext cx="2422454" cy="2868068"/>
            <a:chOff x="233970" y="628315"/>
            <a:chExt cx="3248025" cy="410527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970" y="628315"/>
              <a:ext cx="3248025" cy="4105275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2149524" y="3492635"/>
              <a:ext cx="622859" cy="447067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210095" y="0"/>
            <a:ext cx="193390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SendMail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12825" y="-14705"/>
            <a:ext cx="1797269" cy="4001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구현기술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416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81" y="802505"/>
            <a:ext cx="158364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chatting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5632" y="1466306"/>
            <a:ext cx="8638912" cy="1128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web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socket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통신을 통한 채팅 </a:t>
            </a:r>
            <a:r>
              <a:rPr lang="ko-KR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처리</a:t>
            </a:r>
            <a:endParaRPr lang="en-US" altLang="ko-KR" sz="1600" dirty="0" smtClea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3">
              <a:spcBef>
                <a:spcPts val="150"/>
              </a:spcBef>
            </a:pPr>
            <a:r>
              <a:rPr lang="en-US" altLang="ko-KR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 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: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기본적으로 웹 서버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기반으로 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socket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통신을 이용하여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</a:t>
            </a:r>
          </a:p>
          <a:p>
            <a:pPr lvl="3">
              <a:spcBef>
                <a:spcPts val="150"/>
              </a:spcBef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여러가지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채팅 클라이언트의 </a:t>
            </a:r>
            <a:r>
              <a:rPr lang="ko-KR" altLang="en-US" sz="1400" dirty="0" err="1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요청값으로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실시간 처리하는 것을 말한다</a:t>
            </a:r>
            <a:r>
              <a:rPr lang="en-US" altLang="ko-KR" sz="1400" dirty="0" smtClean="0">
                <a:solidFill>
                  <a:prstClr val="black"/>
                </a:solidFill>
              </a:rPr>
              <a:t>.</a:t>
            </a:r>
          </a:p>
          <a:p>
            <a:endParaRPr lang="en-US" altLang="ko-KR" sz="1600" dirty="0" smtClean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2544" y="2764740"/>
            <a:ext cx="8638912" cy="3241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통신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방식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	  	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 </a:t>
            </a:r>
            <a:r>
              <a:rPr lang="ko-KR" altLang="en-US" sz="1400" dirty="0" err="1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한명의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클라이언트가 메시지를 소켓통신을 통해 서버에 전달하면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   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2)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서버는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push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방식으로 접속한 클라이언트에게 메시지를 전달한다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	3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 </a:t>
            </a:r>
            <a:r>
              <a:rPr lang="en-US" altLang="ko-KR" sz="1400" dirty="0" err="1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js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의 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socket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통신과 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java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의 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handler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와 연동처리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4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프로세스 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</a:t>
            </a:r>
            <a:r>
              <a:rPr lang="en-US" altLang="ko-KR" sz="1400" b="1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   front </a:t>
            </a:r>
            <a:r>
              <a:rPr lang="en-US" altLang="ko-KR" sz="1400" b="1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end(</a:t>
            </a:r>
            <a:r>
              <a:rPr lang="en-US" altLang="ko-KR" sz="1400" b="1" dirty="0" err="1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js,html</a:t>
            </a:r>
            <a:r>
              <a:rPr lang="en-US" altLang="ko-KR" sz="1400" b="1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	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     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서버에 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WEB SOCKET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통신으로 접속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		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   지원되는 </a:t>
            </a:r>
            <a:r>
              <a:rPr lang="ko-KR" altLang="en-US" sz="1400" dirty="0" err="1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메서드를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통해서 서버에 접속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		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 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메시지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전송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서버와 접속종료 처리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	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   </a:t>
            </a:r>
            <a:r>
              <a:rPr lang="en-US" altLang="ko-KR" sz="1400" b="1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back </a:t>
            </a:r>
            <a:r>
              <a:rPr lang="en-US" altLang="ko-KR" sz="1400" b="1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end(java)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		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   handler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를 통해서 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client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에서 오는 정보를 가지고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		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 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접속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메시지 처리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종료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예외처리 등을 한다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en-US" altLang="ko-KR" sz="14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-1"/>
            <a:ext cx="9144000" cy="409479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10095" y="0"/>
            <a:ext cx="193390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chatting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12825" y="-14705"/>
            <a:ext cx="1797269" cy="4001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구현기술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539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0" y="-1"/>
            <a:ext cx="9144000" cy="409479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10095" y="0"/>
            <a:ext cx="193390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chatting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2" name="Picture 2" descr="C:\Users\507-20\Desktop\img\파일 업로드\채팅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" y="537034"/>
            <a:ext cx="3495401" cy="271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766761" y="537034"/>
            <a:ext cx="256352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웹 소켓을 통한 서버와의 연결 처리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3991042" y="1013225"/>
            <a:ext cx="4984988" cy="1718900"/>
            <a:chOff x="3766761" y="875209"/>
            <a:chExt cx="4984988" cy="1718900"/>
          </a:xfrm>
        </p:grpSpPr>
        <p:pic>
          <p:nvPicPr>
            <p:cNvPr id="41" name="Picture 4" descr="C:\Users\507-20\Desktop\img\파일 업로드\접속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816" y="1173440"/>
              <a:ext cx="4842933" cy="680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6" descr="C:\Users\507-20\Desktop\img\파일 업로드\핸들 접속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0999" y="2233195"/>
              <a:ext cx="4778565" cy="360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직사각형 42"/>
            <p:cNvSpPr/>
            <p:nvPr/>
          </p:nvSpPr>
          <p:spPr>
            <a:xfrm>
              <a:off x="3766762" y="875209"/>
              <a:ext cx="503314" cy="228972"/>
            </a:xfrm>
            <a:prstGeom prst="rect">
              <a:avLst/>
            </a:prstGeom>
            <a:solidFill>
              <a:srgbClr val="C00000">
                <a:alpha val="8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lang="ko-KR" altLang="en-US" sz="12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3766761" y="1894844"/>
              <a:ext cx="831117" cy="228972"/>
            </a:xfrm>
            <a:prstGeom prst="rect">
              <a:avLst/>
            </a:prstGeom>
            <a:solidFill>
              <a:srgbClr val="C00000">
                <a:alpha val="8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Handler</a:t>
              </a:r>
              <a:endParaRPr lang="ko-KR" altLang="en-US" sz="12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766761" y="3442339"/>
            <a:ext cx="5290195" cy="2492711"/>
            <a:chOff x="3766761" y="3442339"/>
            <a:chExt cx="5290195" cy="2492711"/>
          </a:xfrm>
        </p:grpSpPr>
        <p:sp>
          <p:nvSpPr>
            <p:cNvPr id="45" name="직사각형 44"/>
            <p:cNvSpPr/>
            <p:nvPr/>
          </p:nvSpPr>
          <p:spPr>
            <a:xfrm>
              <a:off x="3766761" y="3442339"/>
              <a:ext cx="2409634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ko-KR" altLang="en-US" sz="1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메시지를 주고 받을 때 처리 내용</a:t>
              </a:r>
              <a:endPara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46" name="Picture 3" descr="C:\Users\507-20\Desktop\img\파일 업로드\핸들 전송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2167" y="5531438"/>
              <a:ext cx="5004789" cy="403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C:\Users\507-20\Desktop\img\파일 업로드\전송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8472" y="3878468"/>
              <a:ext cx="2677113" cy="977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직사각형 47"/>
            <p:cNvSpPr/>
            <p:nvPr/>
          </p:nvSpPr>
          <p:spPr>
            <a:xfrm>
              <a:off x="3991042" y="3873833"/>
              <a:ext cx="503314" cy="228972"/>
            </a:xfrm>
            <a:prstGeom prst="rect">
              <a:avLst/>
            </a:prstGeom>
            <a:solidFill>
              <a:srgbClr val="C00000">
                <a:alpha val="8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lang="ko-KR" altLang="en-US" sz="12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3991041" y="5142071"/>
              <a:ext cx="831117" cy="228972"/>
            </a:xfrm>
            <a:prstGeom prst="rect">
              <a:avLst/>
            </a:prstGeom>
            <a:solidFill>
              <a:srgbClr val="C00000">
                <a:alpha val="8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Handler</a:t>
              </a:r>
              <a:endParaRPr lang="ko-KR" altLang="en-US" sz="12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6" name="타원 5"/>
          <p:cNvSpPr/>
          <p:nvPr/>
        </p:nvSpPr>
        <p:spPr>
          <a:xfrm>
            <a:off x="2372264" y="1526875"/>
            <a:ext cx="405442" cy="336431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꺾인 연결선 8"/>
          <p:cNvCxnSpPr/>
          <p:nvPr/>
        </p:nvCxnSpPr>
        <p:spPr>
          <a:xfrm flipV="1">
            <a:off x="2572948" y="674235"/>
            <a:ext cx="1193813" cy="807797"/>
          </a:xfrm>
          <a:prstGeom prst="bentConnector3">
            <a:avLst>
              <a:gd name="adj1" fmla="val 141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/>
          <p:cNvSpPr/>
          <p:nvPr/>
        </p:nvSpPr>
        <p:spPr>
          <a:xfrm>
            <a:off x="2738600" y="1763469"/>
            <a:ext cx="405442" cy="336431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꺾인 연결선 50"/>
          <p:cNvCxnSpPr/>
          <p:nvPr/>
        </p:nvCxnSpPr>
        <p:spPr>
          <a:xfrm rot="16200000" flipH="1">
            <a:off x="2606316" y="2434904"/>
            <a:ext cx="1493126" cy="823117"/>
          </a:xfrm>
          <a:prstGeom prst="bentConnector3">
            <a:avLst>
              <a:gd name="adj1" fmla="val 99686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140639" y="4315764"/>
            <a:ext cx="3060327" cy="2041585"/>
            <a:chOff x="83715" y="4462481"/>
            <a:chExt cx="3060327" cy="2041585"/>
          </a:xfrm>
        </p:grpSpPr>
        <p:sp>
          <p:nvSpPr>
            <p:cNvPr id="52" name="직사각형 51"/>
            <p:cNvSpPr/>
            <p:nvPr/>
          </p:nvSpPr>
          <p:spPr>
            <a:xfrm>
              <a:off x="83715" y="4462481"/>
              <a:ext cx="3060327" cy="204158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200" dirty="0" smtClean="0">
                  <a:solidFill>
                    <a:schemeClr val="accent1">
                      <a:lumMod val="50000"/>
                    </a:schemeClr>
                  </a:solidFill>
                  <a:latin typeface="Consolas" panose="020B0609020204030204" pitchFamily="49" charset="0"/>
                </a:rPr>
                <a:t>Business Logic</a:t>
              </a:r>
            </a:p>
            <a:p>
              <a:endParaRPr lang="en-US" altLang="ko-KR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endParaRPr>
            </a:p>
            <a:p>
              <a:pPr marL="228600" indent="-228600">
                <a:spcBef>
                  <a:spcPts val="150"/>
                </a:spcBef>
                <a:buAutoNum type="arabicPeriod"/>
              </a:pPr>
              <a:r>
                <a:rPr lang="en-US" altLang="ko-KR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Admin</a:t>
              </a:r>
              <a:r>
                <a:rPr lang="ko-KR" altLang="en-US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과 프로젝트에 참여중인</a:t>
              </a:r>
              <a:r>
                <a:rPr lang="en-US" altLang="ko-KR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PM, </a:t>
              </a:r>
              <a:r>
                <a:rPr lang="ko-KR" altLang="en-US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팀원만 사용가</a:t>
              </a:r>
              <a:r>
                <a:rPr lang="ko-KR" altLang="en-US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능</a:t>
              </a:r>
              <a:endParaRPr lang="en-US" altLang="ko-KR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28600" indent="-228600">
                <a:spcBef>
                  <a:spcPts val="150"/>
                </a:spcBef>
                <a:buAutoNum type="arabicPeriod"/>
              </a:pPr>
              <a:r>
                <a:rPr lang="ko-KR" altLang="en-US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채팅입장 버튼클릭 시 </a:t>
              </a:r>
              <a:r>
                <a:rPr lang="ko-KR" altLang="en-US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서버에 </a:t>
              </a:r>
              <a:r>
                <a:rPr lang="en-US" altLang="ko-KR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WEB SOCKET</a:t>
              </a:r>
              <a:r>
                <a:rPr lang="ko-KR" altLang="en-US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통신으로 </a:t>
              </a:r>
              <a:r>
                <a:rPr lang="en-US" altLang="ko-KR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    </a:t>
              </a:r>
              <a:r>
                <a:rPr lang="ko-KR" altLang="en-US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접속이 가능</a:t>
              </a:r>
              <a:endParaRPr lang="en-US" altLang="ko-KR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28600" indent="-228600">
                <a:spcBef>
                  <a:spcPts val="150"/>
                </a:spcBef>
                <a:buAutoNum type="arabicPeriod"/>
              </a:pPr>
              <a:r>
                <a:rPr lang="ko-KR" altLang="en-US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메시지 전송 시 접속중인 인원에게 내용이 보여진다</a:t>
              </a:r>
              <a:r>
                <a:rPr lang="en-US" altLang="ko-KR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</a:p>
            <a:p>
              <a:pPr marL="228600" indent="-228600">
                <a:spcBef>
                  <a:spcPts val="150"/>
                </a:spcBef>
                <a:buAutoNum type="arabicPeriod"/>
              </a:pPr>
              <a:r>
                <a:rPr lang="ko-KR" altLang="en-US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나가기 버튼으로 접속 종료</a:t>
              </a:r>
              <a:endParaRPr lang="en-US" altLang="ko-KR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28600" indent="-228600">
                <a:buAutoNum type="arabicPeriod"/>
              </a:pPr>
              <a:endParaRPr lang="en-US" altLang="ko-KR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83715" y="4462481"/>
              <a:ext cx="1348270" cy="2289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Business logic</a:t>
              </a:r>
              <a:endParaRPr lang="ko-KR" altLang="en-US" sz="12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5412825" y="-14705"/>
            <a:ext cx="1797269" cy="4001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구현기술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36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unction Flow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87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54227" y="892448"/>
            <a:ext cx="388825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20347" y="1715693"/>
            <a:ext cx="800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  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4357" y="1793267"/>
            <a:ext cx="79412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자본주의 사회에서 기업의 목표는 최대의 이윤을 남기는 것이다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그러나 결과에만 맞추어진 초점으로 인하여 그 공정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(process)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무시되었을 때의 문제점은 이천 물류창고 참사 등 각종 인재의 형태로 우리 곁에 다가오고 있다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600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효율적인 목표 달성과 </a:t>
            </a:r>
            <a:r>
              <a:rPr lang="ko-KR" altLang="en-US" sz="1600" dirty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체계적인 </a:t>
            </a:r>
            <a:r>
              <a:rPr lang="ko-KR" altLang="en-US" sz="1600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공정 관리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라는 두 마리 토끼를 잡기 위한 선택인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PMS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시스템을 개발하여 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프로젝트의 진행상황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소요시간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비용을 체계적으로 관리함으로써 프로젝트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진행 효율을 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향상시키고 한다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en-US" altLang="ko-KR" sz="16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154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626077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23567" y="197709"/>
            <a:ext cx="4679092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</a:t>
            </a:r>
            <a:r>
              <a:rPr lang="en-US" altLang="ko-KR" sz="36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unction </a:t>
            </a:r>
            <a:r>
              <a:rPr lang="en-US" altLang="ko-KR" sz="36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</a:t>
            </a:r>
            <a:r>
              <a:rPr lang="en-US" altLang="ko-KR" sz="36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low</a:t>
            </a:r>
            <a:endParaRPr lang="ko-KR" altLang="en-US" sz="36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19719" y="3236850"/>
            <a:ext cx="595035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prstClr val="white"/>
                </a:solidFill>
              </a:rPr>
              <a:t>팀원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3082" y="3248797"/>
            <a:ext cx="528991" cy="584775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prstClr val="white"/>
                </a:solidFill>
              </a:rPr>
              <a:t>CEO</a:t>
            </a:r>
          </a:p>
          <a:p>
            <a:pPr algn="ctr"/>
            <a:r>
              <a:rPr lang="en-US" altLang="ko-KR" sz="1600" b="1" dirty="0" smtClean="0">
                <a:solidFill>
                  <a:prstClr val="white"/>
                </a:solidFill>
              </a:rPr>
              <a:t>CTO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221527" y="3248797"/>
            <a:ext cx="595036" cy="3385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prstClr val="white"/>
                </a:solidFill>
              </a:rPr>
              <a:t>팀장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316777" y="3075536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공지사항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316777" y="3947299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회의록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316777" y="1973686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간트차트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316777" y="2428147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업무리스트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316777" y="1481166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대시보드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57926" y="6985128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696511" y="3075535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316777" y="4765040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리스크관리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696511" y="3394014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삭제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696511" y="3931401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696511" y="4258086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696511" y="2427366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업무배정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696511" y="5066087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696511" y="4747009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75" name="꺾인 연결선 74"/>
          <p:cNvCxnSpPr/>
          <p:nvPr/>
        </p:nvCxnSpPr>
        <p:spPr>
          <a:xfrm flipV="1">
            <a:off x="4755649" y="3198646"/>
            <a:ext cx="561128" cy="219428"/>
          </a:xfrm>
          <a:prstGeom prst="bentConnector3">
            <a:avLst>
              <a:gd name="adj1" fmla="val 52936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76"/>
          <p:cNvCxnSpPr>
            <a:endCxn id="62" idx="1"/>
          </p:cNvCxnSpPr>
          <p:nvPr/>
        </p:nvCxnSpPr>
        <p:spPr>
          <a:xfrm rot="5400000" flipH="1" flipV="1">
            <a:off x="4853792" y="2751311"/>
            <a:ext cx="663038" cy="26293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꺾인 연결선 79"/>
          <p:cNvCxnSpPr>
            <a:endCxn id="61" idx="1"/>
          </p:cNvCxnSpPr>
          <p:nvPr/>
        </p:nvCxnSpPr>
        <p:spPr>
          <a:xfrm rot="5400000" flipH="1" flipV="1">
            <a:off x="4958472" y="2192171"/>
            <a:ext cx="453679" cy="26293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>
            <a:endCxn id="60" idx="1"/>
          </p:cNvCxnSpPr>
          <p:nvPr/>
        </p:nvCxnSpPr>
        <p:spPr>
          <a:xfrm rot="16200000" flipH="1">
            <a:off x="4855693" y="3609326"/>
            <a:ext cx="659236" cy="26293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 85"/>
          <p:cNvCxnSpPr>
            <a:endCxn id="66" idx="1"/>
          </p:cNvCxnSpPr>
          <p:nvPr/>
        </p:nvCxnSpPr>
        <p:spPr>
          <a:xfrm rot="16200000" flipH="1">
            <a:off x="4776440" y="4347814"/>
            <a:ext cx="817742" cy="26293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endCxn id="71" idx="1"/>
          </p:cNvCxnSpPr>
          <p:nvPr/>
        </p:nvCxnSpPr>
        <p:spPr>
          <a:xfrm>
            <a:off x="6417487" y="2550477"/>
            <a:ext cx="279024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>
            <a:off x="6417487" y="3198645"/>
            <a:ext cx="279024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/>
          <p:nvPr/>
        </p:nvCxnSpPr>
        <p:spPr>
          <a:xfrm>
            <a:off x="6417487" y="4070408"/>
            <a:ext cx="279024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/>
          <p:cNvCxnSpPr/>
          <p:nvPr/>
        </p:nvCxnSpPr>
        <p:spPr>
          <a:xfrm>
            <a:off x="6417487" y="4888151"/>
            <a:ext cx="279024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 101"/>
          <p:cNvCxnSpPr/>
          <p:nvPr/>
        </p:nvCxnSpPr>
        <p:spPr>
          <a:xfrm>
            <a:off x="7789263" y="2550476"/>
            <a:ext cx="886785" cy="663821"/>
          </a:xfrm>
          <a:prstGeom prst="bentConnector3">
            <a:avLst>
              <a:gd name="adj1" fmla="val 100164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 95"/>
          <p:cNvCxnSpPr>
            <a:endCxn id="68" idx="1"/>
          </p:cNvCxnSpPr>
          <p:nvPr/>
        </p:nvCxnSpPr>
        <p:spPr>
          <a:xfrm rot="16200000" flipH="1">
            <a:off x="6460932" y="3281546"/>
            <a:ext cx="311454" cy="159703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106"/>
          <p:cNvCxnSpPr/>
          <p:nvPr/>
        </p:nvCxnSpPr>
        <p:spPr>
          <a:xfrm rot="16200000" flipH="1">
            <a:off x="6460932" y="4130387"/>
            <a:ext cx="311454" cy="159703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꺾인 연결선 108"/>
          <p:cNvCxnSpPr/>
          <p:nvPr/>
        </p:nvCxnSpPr>
        <p:spPr>
          <a:xfrm rot="10800000">
            <a:off x="7823655" y="3236852"/>
            <a:ext cx="618751" cy="153886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 112"/>
          <p:cNvCxnSpPr/>
          <p:nvPr/>
        </p:nvCxnSpPr>
        <p:spPr>
          <a:xfrm rot="5400000">
            <a:off x="7647882" y="3585261"/>
            <a:ext cx="667722" cy="302575"/>
          </a:xfrm>
          <a:prstGeom prst="bentConnector3">
            <a:avLst>
              <a:gd name="adj1" fmla="val 100583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꺾인 연결선 117"/>
          <p:cNvCxnSpPr/>
          <p:nvPr/>
        </p:nvCxnSpPr>
        <p:spPr>
          <a:xfrm rot="5400000">
            <a:off x="7592680" y="4292289"/>
            <a:ext cx="778127" cy="302575"/>
          </a:xfrm>
          <a:prstGeom prst="bentConnector3">
            <a:avLst>
              <a:gd name="adj1" fmla="val 99758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6696511" y="5385165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댓글작성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22" name="꺾인 연결선 121"/>
          <p:cNvCxnSpPr/>
          <p:nvPr/>
        </p:nvCxnSpPr>
        <p:spPr>
          <a:xfrm rot="16200000" flipH="1">
            <a:off x="6298799" y="5117454"/>
            <a:ext cx="618690" cy="160085"/>
          </a:xfrm>
          <a:prstGeom prst="bentConnector3">
            <a:avLst>
              <a:gd name="adj1" fmla="val 99265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6696511" y="5704243"/>
            <a:ext cx="1100710" cy="2308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prstClr val="black"/>
                </a:solidFill>
              </a:rPr>
              <a:t>코멘트 작성</a:t>
            </a:r>
            <a:r>
              <a:rPr lang="en-US" altLang="ko-KR" sz="900" b="1" dirty="0" smtClean="0">
                <a:solidFill>
                  <a:prstClr val="black"/>
                </a:solidFill>
              </a:rPr>
              <a:t>/</a:t>
            </a:r>
            <a:r>
              <a:rPr lang="ko-KR" altLang="en-US" sz="900" b="1" dirty="0" smtClean="0">
                <a:solidFill>
                  <a:prstClr val="black"/>
                </a:solidFill>
              </a:rPr>
              <a:t>수정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6696511" y="2740571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업무처리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26" name="꺾인 연결선 125"/>
          <p:cNvCxnSpPr/>
          <p:nvPr/>
        </p:nvCxnSpPr>
        <p:spPr>
          <a:xfrm rot="16200000" flipH="1">
            <a:off x="6460933" y="2630233"/>
            <a:ext cx="311454" cy="159703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꺾인 연결선 126"/>
          <p:cNvCxnSpPr/>
          <p:nvPr/>
        </p:nvCxnSpPr>
        <p:spPr>
          <a:xfrm rot="10800000">
            <a:off x="6417486" y="2096796"/>
            <a:ext cx="2402978" cy="1132226"/>
          </a:xfrm>
          <a:prstGeom prst="bentConnector3">
            <a:avLst>
              <a:gd name="adj1" fmla="val -51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꺾인 연결선 140"/>
          <p:cNvCxnSpPr/>
          <p:nvPr/>
        </p:nvCxnSpPr>
        <p:spPr>
          <a:xfrm rot="5400000">
            <a:off x="7811678" y="4858508"/>
            <a:ext cx="348283" cy="294421"/>
          </a:xfrm>
          <a:prstGeom prst="bentConnector3">
            <a:avLst>
              <a:gd name="adj1" fmla="val 99671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꺾인 연결선 141"/>
          <p:cNvCxnSpPr/>
          <p:nvPr/>
        </p:nvCxnSpPr>
        <p:spPr>
          <a:xfrm rot="5400000">
            <a:off x="7798727" y="5179652"/>
            <a:ext cx="374187" cy="294420"/>
          </a:xfrm>
          <a:prstGeom prst="bentConnector3">
            <a:avLst>
              <a:gd name="adj1" fmla="val 100635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꺾인 연결선 144"/>
          <p:cNvCxnSpPr/>
          <p:nvPr/>
        </p:nvCxnSpPr>
        <p:spPr>
          <a:xfrm rot="16200000" flipH="1">
            <a:off x="6452225" y="5580270"/>
            <a:ext cx="311454" cy="159703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꺾인 연결선 152"/>
          <p:cNvCxnSpPr/>
          <p:nvPr/>
        </p:nvCxnSpPr>
        <p:spPr>
          <a:xfrm rot="10800000">
            <a:off x="6417485" y="1567112"/>
            <a:ext cx="2402978" cy="1132226"/>
          </a:xfrm>
          <a:prstGeom prst="bentConnector3">
            <a:avLst>
              <a:gd name="adj1" fmla="val -51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꺾인 연결선 153"/>
          <p:cNvCxnSpPr/>
          <p:nvPr/>
        </p:nvCxnSpPr>
        <p:spPr>
          <a:xfrm rot="16200000" flipV="1">
            <a:off x="7794539" y="2898359"/>
            <a:ext cx="382563" cy="294420"/>
          </a:xfrm>
          <a:prstGeom prst="bentConnector3">
            <a:avLst>
              <a:gd name="adj1" fmla="val 99527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꺾인 연결선 160"/>
          <p:cNvCxnSpPr/>
          <p:nvPr/>
        </p:nvCxnSpPr>
        <p:spPr>
          <a:xfrm rot="5400000" flipH="1" flipV="1">
            <a:off x="4940693" y="1719932"/>
            <a:ext cx="489238" cy="262930"/>
          </a:xfrm>
          <a:prstGeom prst="bentConnector3">
            <a:avLst>
              <a:gd name="adj1" fmla="val 100514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1199502" y="2755418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공지사항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1199502" y="3627181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회의록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1199502" y="2107248"/>
            <a:ext cx="1100710" cy="246221"/>
          </a:xfrm>
          <a:prstGeom prst="rect">
            <a:avLst/>
          </a:prstGeom>
          <a:solidFill>
            <a:srgbClr val="F27E89"/>
          </a:solidFill>
          <a:ln>
            <a:solidFill>
              <a:srgbClr val="FDBBC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대시보드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2579236" y="2755417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1199502" y="4444922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리스크관리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2579236" y="3073896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삭제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2579236" y="3611283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2579236" y="3937968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2579236" y="4745969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2579236" y="4426891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78" name="꺾인 연결선 177"/>
          <p:cNvCxnSpPr/>
          <p:nvPr/>
        </p:nvCxnSpPr>
        <p:spPr>
          <a:xfrm rot="5400000" flipH="1" flipV="1">
            <a:off x="728995" y="2431192"/>
            <a:ext cx="663038" cy="262932"/>
          </a:xfrm>
          <a:prstGeom prst="bentConnector2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꺾인 연결선 179"/>
          <p:cNvCxnSpPr>
            <a:endCxn id="165" idx="1"/>
          </p:cNvCxnSpPr>
          <p:nvPr/>
        </p:nvCxnSpPr>
        <p:spPr>
          <a:xfrm rot="16200000" flipH="1">
            <a:off x="714198" y="3264987"/>
            <a:ext cx="700155" cy="270454"/>
          </a:xfrm>
          <a:prstGeom prst="bentConnector2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꺾인 연결선 180"/>
          <p:cNvCxnSpPr/>
          <p:nvPr/>
        </p:nvCxnSpPr>
        <p:spPr>
          <a:xfrm rot="16200000" flipH="1">
            <a:off x="651973" y="4027695"/>
            <a:ext cx="817742" cy="262932"/>
          </a:xfrm>
          <a:prstGeom prst="bentConnector2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/>
          <p:nvPr/>
        </p:nvCxnSpPr>
        <p:spPr>
          <a:xfrm>
            <a:off x="2300212" y="2878527"/>
            <a:ext cx="279024" cy="0"/>
          </a:xfrm>
          <a:prstGeom prst="straightConnector1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/>
          <p:nvPr/>
        </p:nvCxnSpPr>
        <p:spPr>
          <a:xfrm>
            <a:off x="2300212" y="3750290"/>
            <a:ext cx="279024" cy="0"/>
          </a:xfrm>
          <a:prstGeom prst="straightConnector1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/>
          <p:nvPr/>
        </p:nvCxnSpPr>
        <p:spPr>
          <a:xfrm>
            <a:off x="2300212" y="4568033"/>
            <a:ext cx="279024" cy="0"/>
          </a:xfrm>
          <a:prstGeom prst="straightConnector1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꺾인 연결선 186"/>
          <p:cNvCxnSpPr>
            <a:endCxn id="171" idx="1"/>
          </p:cNvCxnSpPr>
          <p:nvPr/>
        </p:nvCxnSpPr>
        <p:spPr>
          <a:xfrm rot="16200000" flipH="1">
            <a:off x="2343657" y="2961428"/>
            <a:ext cx="311454" cy="159703"/>
          </a:xfrm>
          <a:prstGeom prst="bentConnector2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꺾인 연결선 189"/>
          <p:cNvCxnSpPr/>
          <p:nvPr/>
        </p:nvCxnSpPr>
        <p:spPr>
          <a:xfrm rot="5400000">
            <a:off x="3496324" y="3265143"/>
            <a:ext cx="667722" cy="302575"/>
          </a:xfrm>
          <a:prstGeom prst="bentConnector3">
            <a:avLst>
              <a:gd name="adj1" fmla="val 100583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꺾인 연결선 190"/>
          <p:cNvCxnSpPr/>
          <p:nvPr/>
        </p:nvCxnSpPr>
        <p:spPr>
          <a:xfrm rot="5400000">
            <a:off x="3441122" y="3972171"/>
            <a:ext cx="778127" cy="302575"/>
          </a:xfrm>
          <a:prstGeom prst="bentConnector3">
            <a:avLst>
              <a:gd name="adj1" fmla="val 99758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/>
          <p:cNvSpPr txBox="1"/>
          <p:nvPr/>
        </p:nvSpPr>
        <p:spPr>
          <a:xfrm>
            <a:off x="2579236" y="5065047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댓글작성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93" name="꺾인 연결선 192"/>
          <p:cNvCxnSpPr/>
          <p:nvPr/>
        </p:nvCxnSpPr>
        <p:spPr>
          <a:xfrm rot="16200000" flipH="1">
            <a:off x="2181524" y="4797336"/>
            <a:ext cx="618690" cy="160085"/>
          </a:xfrm>
          <a:prstGeom prst="bentConnector3">
            <a:avLst>
              <a:gd name="adj1" fmla="val 99265"/>
            </a:avLst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꺾인 연결선 197"/>
          <p:cNvCxnSpPr/>
          <p:nvPr/>
        </p:nvCxnSpPr>
        <p:spPr>
          <a:xfrm rot="5400000">
            <a:off x="3660120" y="4538390"/>
            <a:ext cx="348283" cy="294421"/>
          </a:xfrm>
          <a:prstGeom prst="bentConnector3">
            <a:avLst>
              <a:gd name="adj1" fmla="val 99671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꺾인 연결선 198"/>
          <p:cNvCxnSpPr/>
          <p:nvPr/>
        </p:nvCxnSpPr>
        <p:spPr>
          <a:xfrm rot="5400000">
            <a:off x="3647169" y="4859534"/>
            <a:ext cx="374187" cy="294420"/>
          </a:xfrm>
          <a:prstGeom prst="bentConnector3">
            <a:avLst>
              <a:gd name="adj1" fmla="val 100635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/>
          <p:cNvSpPr txBox="1"/>
          <p:nvPr/>
        </p:nvSpPr>
        <p:spPr>
          <a:xfrm>
            <a:off x="2570912" y="5398607"/>
            <a:ext cx="1100710" cy="2308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prstClr val="black"/>
                </a:solidFill>
              </a:rPr>
              <a:t>코멘트 작성</a:t>
            </a:r>
            <a:r>
              <a:rPr lang="en-US" altLang="ko-KR" sz="900" b="1" dirty="0" smtClean="0">
                <a:solidFill>
                  <a:prstClr val="black"/>
                </a:solidFill>
              </a:rPr>
              <a:t>/</a:t>
            </a:r>
            <a:r>
              <a:rPr lang="ko-KR" altLang="en-US" sz="900" b="1" dirty="0" smtClean="0">
                <a:solidFill>
                  <a:prstClr val="black"/>
                </a:solidFill>
              </a:rPr>
              <a:t>수정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cxnSp>
        <p:nvCxnSpPr>
          <p:cNvPr id="207" name="꺾인 연결선 206"/>
          <p:cNvCxnSpPr/>
          <p:nvPr/>
        </p:nvCxnSpPr>
        <p:spPr>
          <a:xfrm rot="5400000">
            <a:off x="3643091" y="5192793"/>
            <a:ext cx="374187" cy="294420"/>
          </a:xfrm>
          <a:prstGeom prst="bentConnector3">
            <a:avLst>
              <a:gd name="adj1" fmla="val 100635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꺾인 연결선 88"/>
          <p:cNvCxnSpPr/>
          <p:nvPr/>
        </p:nvCxnSpPr>
        <p:spPr>
          <a:xfrm rot="5400000">
            <a:off x="3502213" y="3557681"/>
            <a:ext cx="667722" cy="302575"/>
          </a:xfrm>
          <a:prstGeom prst="bentConnector3">
            <a:avLst>
              <a:gd name="adj1" fmla="val 100583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꺾인 연결선 96"/>
          <p:cNvCxnSpPr/>
          <p:nvPr/>
        </p:nvCxnSpPr>
        <p:spPr>
          <a:xfrm flipV="1">
            <a:off x="663835" y="2878529"/>
            <a:ext cx="527429" cy="662656"/>
          </a:xfrm>
          <a:prstGeom prst="bentConnector3">
            <a:avLst>
              <a:gd name="adj1" fmla="val 50000"/>
            </a:avLst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 99"/>
          <p:cNvCxnSpPr/>
          <p:nvPr/>
        </p:nvCxnSpPr>
        <p:spPr>
          <a:xfrm rot="10800000">
            <a:off x="3705658" y="2252446"/>
            <a:ext cx="541581" cy="1165628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2591647" y="2103035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간트차트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302141" y="2193194"/>
            <a:ext cx="267586" cy="0"/>
          </a:xfrm>
          <a:prstGeom prst="straightConnector1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17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DB </a:t>
            </a:r>
            <a:r>
              <a:rPr lang="en-US" altLang="ko-KR" sz="32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</a:t>
            </a:r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onstruction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68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4756" y="222423"/>
            <a:ext cx="4679092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ERD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개요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810000"/>
            <a:ext cx="6306207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3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4756" y="220378"/>
            <a:ext cx="4679092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ERD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논리 설계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0" y="900000"/>
            <a:ext cx="8640000" cy="502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3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4756" y="220378"/>
            <a:ext cx="4679092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ERD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물리 설계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0" y="900000"/>
            <a:ext cx="8640000" cy="520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8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creen </a:t>
            </a:r>
            <a:r>
              <a:rPr lang="en-US" altLang="ko-KR" sz="32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esign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79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1902945"/>
            <a:ext cx="9143999" cy="1851845"/>
            <a:chOff x="71322" y="1902945"/>
            <a:chExt cx="9143999" cy="1851845"/>
          </a:xfrm>
        </p:grpSpPr>
        <p:sp>
          <p:nvSpPr>
            <p:cNvPr id="3" name="직사각형 2"/>
            <p:cNvSpPr/>
            <p:nvPr/>
          </p:nvSpPr>
          <p:spPr>
            <a:xfrm>
              <a:off x="2398143" y="2564403"/>
              <a:ext cx="4528868" cy="1162208"/>
            </a:xfrm>
            <a:prstGeom prst="rect">
              <a:avLst/>
            </a:prstGeom>
            <a:solidFill>
              <a:schemeClr val="bg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021"/>
            <a:stretch/>
          </p:blipFill>
          <p:spPr>
            <a:xfrm>
              <a:off x="3204519" y="1902945"/>
              <a:ext cx="2877606" cy="661457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2398143" y="2564402"/>
              <a:ext cx="4459857" cy="1093198"/>
            </a:xfrm>
            <a:prstGeom prst="rect">
              <a:avLst/>
            </a:prstGeom>
            <a:solidFill>
              <a:srgbClr val="FDBBC1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1322" y="2866983"/>
              <a:ext cx="9143999" cy="557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rgbClr val="E7E6E6">
                      <a:lumMod val="25000"/>
                    </a:srgb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프로젝트 의사소통관리</a:t>
              </a:r>
              <a:endParaRPr lang="ko-KR" altLang="en-US" sz="2800" dirty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6927011" y="3508569"/>
              <a:ext cx="698740" cy="24622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>
                  <a:solidFill>
                    <a:srgbClr val="E7E6E6">
                      <a:lumMod val="50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김하나</a:t>
              </a:r>
              <a:endParaRPr lang="ko-KR" altLang="en-US" sz="1000" dirty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195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60527" y="84819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4573" y="807728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공지사항 게시판 리스트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541075" y="172252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091082" y="567093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89163" y="2142439"/>
            <a:ext cx="4389120" cy="294246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7964" y="2271673"/>
            <a:ext cx="41440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prstClr val="black"/>
                </a:solidFill>
              </a:rPr>
              <a:t>no</a:t>
            </a:r>
            <a:r>
              <a:rPr lang="ko-KR" altLang="en-US" sz="1000" dirty="0" smtClean="0">
                <a:solidFill>
                  <a:prstClr val="black"/>
                </a:solidFill>
              </a:rPr>
              <a:t>                              제목                                                            작성일      조회</a:t>
            </a:r>
            <a:r>
              <a:rPr lang="ko-KR" altLang="en-US" sz="1000" dirty="0">
                <a:solidFill>
                  <a:prstClr val="black"/>
                </a:solidFill>
              </a:rPr>
              <a:t>수</a:t>
            </a:r>
            <a:r>
              <a:rPr lang="ko-KR" altLang="en-US" sz="1000" dirty="0" smtClean="0">
                <a:solidFill>
                  <a:prstClr val="black"/>
                </a:solidFill>
              </a:rPr>
              <a:t> 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977964" y="2517894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977964" y="2819923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977964" y="3073932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998024" y="3318687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005673" y="3570837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005673" y="3824846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1025733" y="4069601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1013987" y="4327297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013987" y="4581306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1034047" y="4826061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69068" y="806857"/>
            <a:ext cx="23126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/>
                </a:solidFill>
              </a:rPr>
              <a:t>화면 사이즈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smtClean="0">
                <a:solidFill>
                  <a:prstClr val="black"/>
                </a:solidFill>
              </a:rPr>
              <a:t>한 화면에 보이는 글의 개수를 조정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 smtClean="0">
                <a:solidFill>
                  <a:prstClr val="black"/>
                </a:solidFill>
              </a:rPr>
              <a:t>3, 5, 10, 20, 30 </a:t>
            </a:r>
            <a:r>
              <a:rPr lang="ko-KR" altLang="en-US" sz="1100" dirty="0" smtClean="0">
                <a:solidFill>
                  <a:prstClr val="black"/>
                </a:solidFill>
              </a:rPr>
              <a:t>사이즈 정도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4488873" y="5638484"/>
            <a:ext cx="789410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글쓰기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379111" y="4225992"/>
            <a:ext cx="2789828" cy="819842"/>
            <a:chOff x="6387720" y="2791790"/>
            <a:chExt cx="2789828" cy="819842"/>
          </a:xfrm>
        </p:grpSpPr>
        <p:sp>
          <p:nvSpPr>
            <p:cNvPr id="32" name="직사각형 31"/>
            <p:cNvSpPr/>
            <p:nvPr/>
          </p:nvSpPr>
          <p:spPr>
            <a:xfrm>
              <a:off x="6387720" y="2824908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prstClr val="white"/>
                  </a:solidFill>
                </a:rPr>
                <a:t>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AE4291C-03B8-4E55-B8AB-AFC512F36275}"/>
                </a:ext>
              </a:extLst>
            </p:cNvPr>
            <p:cNvSpPr txBox="1"/>
            <p:nvPr/>
          </p:nvSpPr>
          <p:spPr>
            <a:xfrm>
              <a:off x="6657268" y="2791790"/>
              <a:ext cx="2520280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 smtClean="0">
                  <a:solidFill>
                    <a:prstClr val="black"/>
                  </a:solidFill>
                </a:rPr>
                <a:t>글쓰기 버튼</a:t>
              </a:r>
              <a:endParaRPr lang="en-US" altLang="ko-KR" sz="1100" dirty="0">
                <a:solidFill>
                  <a:prstClr val="black"/>
                </a:solidFill>
              </a:endParaRPr>
            </a:p>
            <a:p>
              <a:endParaRPr lang="en-US" altLang="ko-KR" sz="1100" dirty="0">
                <a:solidFill>
                  <a:prstClr val="black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6657268" y="3034551"/>
              <a:ext cx="1562064" cy="577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prstClr val="black"/>
                  </a:solidFill>
                </a:rPr>
                <a:t>CEO/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팀장 → 有</a:t>
              </a:r>
              <a:endParaRPr lang="en-US" altLang="ko-KR" sz="1100" dirty="0">
                <a:solidFill>
                  <a:prstClr val="black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 smtClean="0">
                  <a:solidFill>
                    <a:prstClr val="black"/>
                  </a:solidFill>
                </a:rPr>
                <a:t>팀원 </a:t>
              </a:r>
              <a:r>
                <a:rPr lang="ko-KR" altLang="en-US" sz="1100" dirty="0">
                  <a:solidFill>
                    <a:prstClr val="black"/>
                  </a:solidFill>
                </a:rPr>
                <a:t>→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無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  <a:endParaRPr lang="en-US" altLang="ko-KR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2004498" y="5284917"/>
            <a:ext cx="2184849" cy="25435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916545" y="1729164"/>
            <a:ext cx="1339313" cy="25435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911415" y="1722520"/>
            <a:ext cx="1419092" cy="25435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16"/>
          <p:cNvSpPr/>
          <p:nvPr/>
        </p:nvSpPr>
        <p:spPr>
          <a:xfrm>
            <a:off x="3552721" y="171284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4" name="직사각형 16"/>
          <p:cNvSpPr/>
          <p:nvPr/>
        </p:nvSpPr>
        <p:spPr>
          <a:xfrm>
            <a:off x="541075" y="255389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5" name="직사각형 16"/>
          <p:cNvSpPr/>
          <p:nvPr/>
        </p:nvSpPr>
        <p:spPr>
          <a:xfrm>
            <a:off x="1662409" y="528681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6" name="직사각형 16"/>
          <p:cNvSpPr/>
          <p:nvPr/>
        </p:nvSpPr>
        <p:spPr>
          <a:xfrm>
            <a:off x="6360527" y="20072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69068" y="2004762"/>
            <a:ext cx="252028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prstClr val="black"/>
                </a:solidFill>
              </a:rPr>
              <a:t>검색창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제목으로 내용을 검색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48" name="직사각형 16"/>
          <p:cNvSpPr/>
          <p:nvPr/>
        </p:nvSpPr>
        <p:spPr>
          <a:xfrm>
            <a:off x="6365186" y="281792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56671" y="2813302"/>
            <a:ext cx="252028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공지사항 리스트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텍스트로 출력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50" name="직사각형 16"/>
          <p:cNvSpPr/>
          <p:nvPr/>
        </p:nvSpPr>
        <p:spPr>
          <a:xfrm>
            <a:off x="6377583" y="357947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69068" y="3574847"/>
            <a:ext cx="252028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prstClr val="black"/>
                </a:solidFill>
              </a:rPr>
              <a:t>pagination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글의 개수에 따라 페이지 증가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45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게시판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공지사항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-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리스트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35" y="1141830"/>
            <a:ext cx="8814294" cy="497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75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게시판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공지사항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-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리스트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0" y="4217772"/>
            <a:ext cx="5457585" cy="24630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0" y="4217772"/>
            <a:ext cx="103796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mapper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630579" y="4217772"/>
            <a:ext cx="3365174" cy="24493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642920" y="4217772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Business logic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01526" y="4562539"/>
            <a:ext cx="33271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Controller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에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list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요청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DB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작업을 위해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Service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단에서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Dao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호출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Mapper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에서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list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요청 쿼리를 찾아 데이터를 저장해서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Service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에 넘김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Service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→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Controller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→ </a:t>
            </a: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jsp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에 리스트 내용을 보여줌 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11" y="733963"/>
            <a:ext cx="8330891" cy="304720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34" y="4562539"/>
            <a:ext cx="5225728" cy="204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0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807308" y="2900881"/>
            <a:ext cx="7529384" cy="1688757"/>
          </a:xfrm>
          <a:prstGeom prst="rect">
            <a:avLst/>
          </a:prstGeom>
          <a:solidFill>
            <a:schemeClr val="bg1">
              <a:lumMod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8130" y="2660348"/>
            <a:ext cx="748218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endParaRPr lang="en-US" altLang="ko-KR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기업이 운영하는 다양한 프로젝트의 정보개요</a:t>
            </a:r>
            <a:r>
              <a:rPr lang="en-US" altLang="ko-KR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진척현황</a:t>
            </a:r>
            <a:r>
              <a:rPr lang="en-US" altLang="ko-KR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인력배정</a:t>
            </a:r>
            <a:r>
              <a:rPr lang="en-US" altLang="ko-KR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원가분석 등의 정보를 한 눈에 조회할 수 있어 기업의 전략추진과 경영혁신</a:t>
            </a:r>
            <a:r>
              <a:rPr lang="en-US" altLang="ko-KR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운영관리를 </a:t>
            </a:r>
            <a:endParaRPr lang="en-US" altLang="ko-KR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체계적으로 관리하여 업무의 생산성과 효율성을 향상시키는 솔루션</a:t>
            </a:r>
            <a:endParaRPr lang="en-US" altLang="ko-KR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37826"/>
            <a:ext cx="2120900" cy="309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949976" y="1210033"/>
            <a:ext cx="3071520" cy="1218988"/>
            <a:chOff x="3036240" y="1214025"/>
            <a:chExt cx="3071520" cy="1218988"/>
          </a:xfrm>
        </p:grpSpPr>
        <p:sp>
          <p:nvSpPr>
            <p:cNvPr id="4" name="직사각형 3"/>
            <p:cNvSpPr/>
            <p:nvPr/>
          </p:nvSpPr>
          <p:spPr>
            <a:xfrm>
              <a:off x="3754308" y="1354160"/>
              <a:ext cx="1635384" cy="9387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4000" dirty="0" smtClean="0">
                  <a:solidFill>
                    <a:srgbClr val="F27E89"/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PMS</a:t>
              </a:r>
              <a:r>
                <a:rPr lang="en-US" altLang="ko-KR" sz="4000" dirty="0" smtClean="0">
                  <a:solidFill>
                    <a:srgbClr val="E7E6E6">
                      <a:lumMod val="50000"/>
                    </a:srgb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?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036240" y="1214025"/>
              <a:ext cx="453970" cy="12189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5400" dirty="0" smtClean="0">
                  <a:solidFill>
                    <a:srgbClr val="E7E6E6">
                      <a:lumMod val="25000"/>
                    </a:srgb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[</a:t>
              </a:r>
              <a:endParaRPr lang="en-US" altLang="ko-KR" sz="5400" dirty="0">
                <a:solidFill>
                  <a:srgbClr val="E7E6E6">
                    <a:lumMod val="2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653790" y="1214025"/>
              <a:ext cx="453970" cy="12189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5400" dirty="0">
                  <a:solidFill>
                    <a:srgbClr val="E7E6E6">
                      <a:lumMod val="25000"/>
                    </a:srgb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]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371415" y="2109853"/>
              <a:ext cx="240117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solidFill>
                    <a:srgbClr val="E7E6E6">
                      <a:lumMod val="50000"/>
                    </a:srgb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(Project Management System)</a:t>
              </a:r>
              <a:endParaRPr lang="ko-KR" altLang="en-US" sz="1200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532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게시판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공지사항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-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페이지크기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 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0" y="2605935"/>
            <a:ext cx="6770486" cy="40748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0" y="2613162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c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ontroller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951718" y="2625332"/>
            <a:ext cx="2068714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Business logic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87138"/>
          <a:stretch/>
        </p:blipFill>
        <p:spPr>
          <a:xfrm>
            <a:off x="603924" y="1083338"/>
            <a:ext cx="1175449" cy="9652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73132"/>
          <a:stretch/>
        </p:blipFill>
        <p:spPr>
          <a:xfrm>
            <a:off x="6104236" y="1077754"/>
            <a:ext cx="2469678" cy="9708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b="94597"/>
          <a:stretch/>
        </p:blipFill>
        <p:spPr>
          <a:xfrm>
            <a:off x="603924" y="1077754"/>
            <a:ext cx="8011180" cy="4571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b="81592"/>
          <a:stretch/>
        </p:blipFill>
        <p:spPr>
          <a:xfrm>
            <a:off x="214516" y="2960047"/>
            <a:ext cx="6135115" cy="31037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951718" y="2613163"/>
            <a:ext cx="2068714" cy="406764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96" y="1636006"/>
            <a:ext cx="1090342" cy="41256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039" y="5011251"/>
            <a:ext cx="6495013" cy="148523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15330" y="4592098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s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ervice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86032" y="3246974"/>
            <a:ext cx="2895404" cy="130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t="30944"/>
          <a:stretch/>
        </p:blipFill>
        <p:spPr>
          <a:xfrm>
            <a:off x="214515" y="3289539"/>
            <a:ext cx="6135115" cy="11643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932995" y="2960047"/>
            <a:ext cx="22110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j</a:t>
            </a: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sp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에서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form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태그와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script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작성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페이지 크기 변화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검색기능을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Ajax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로 처리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서비스 단에서 페이지 크기와 크기 설정 시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 한 페이지에    보이는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게시글의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개수를 설정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페이지 크기를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선택한만큼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화면에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게시글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개수가 표시됨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2" name="직사각형 19"/>
          <p:cNvSpPr/>
          <p:nvPr/>
        </p:nvSpPr>
        <p:spPr>
          <a:xfrm>
            <a:off x="6553873" y="65903"/>
            <a:ext cx="2593571" cy="3480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구현기술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: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Ajax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/>
              <a:ea typeface="타이포_스톰 B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444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게시판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공지사항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- pagination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0" y="2370095"/>
            <a:ext cx="6770486" cy="43107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28195" y="2383130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view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951718" y="2383130"/>
            <a:ext cx="2055850" cy="429767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24757" y="2948972"/>
            <a:ext cx="18238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95" y="901756"/>
            <a:ext cx="8879373" cy="108697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46" y="2764933"/>
            <a:ext cx="4349707" cy="91367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72" y="5043835"/>
            <a:ext cx="5882466" cy="1505017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28195" y="4664838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s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ervice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958939" y="2706275"/>
            <a:ext cx="210629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jsp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에서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form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태그와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script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작성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pagination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을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Ajax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로 처리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서비스 단에서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block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사이즈  설정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페이지 크기에 따라 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pagination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범위 자동 조절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246" y="3878865"/>
            <a:ext cx="5769961" cy="615572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958939" y="2398521"/>
            <a:ext cx="2048629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Business logic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9" name="직사각형 19"/>
          <p:cNvSpPr/>
          <p:nvPr/>
        </p:nvSpPr>
        <p:spPr>
          <a:xfrm>
            <a:off x="6553873" y="65903"/>
            <a:ext cx="2593571" cy="3480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구현기술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: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Ajax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/>
              <a:ea typeface="타이포_스톰 B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158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4573" y="807728"/>
            <a:ext cx="3791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회의록 게시판 작성 페이지 </a:t>
            </a:r>
            <a:r>
              <a:rPr lang="en-US" altLang="ko-KR" sz="1200" dirty="0" smtClean="0">
                <a:solidFill>
                  <a:prstClr val="black"/>
                </a:solidFill>
              </a:rPr>
              <a:t>– </a:t>
            </a:r>
            <a:r>
              <a:rPr lang="ko-KR" altLang="en-US" sz="1200" b="1" dirty="0" smtClean="0">
                <a:solidFill>
                  <a:prstClr val="black"/>
                </a:solidFill>
              </a:rPr>
              <a:t>팀장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200" b="1" dirty="0" smtClean="0">
                <a:solidFill>
                  <a:prstClr val="black"/>
                </a:solidFill>
              </a:rPr>
              <a:t>팀원만 접근 가능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647862" y="193779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69975" y="1047965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상세페이지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69975" y="1397367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글쓰기 버튼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32076" y="1916149"/>
            <a:ext cx="4389120" cy="367023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253174" y="2029283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제목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775388" y="2009697"/>
            <a:ext cx="3504819" cy="24111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162924" y="2532094"/>
            <a:ext cx="4117283" cy="1815462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253174" y="2682362"/>
            <a:ext cx="12490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내용을 입력해주세요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215773" y="571610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4613564" y="5683650"/>
            <a:ext cx="789410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글쓰기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162924" y="4527950"/>
            <a:ext cx="882007" cy="24111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prstClr val="black"/>
                </a:solidFill>
              </a:rPr>
              <a:t>파일탐색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152474" y="4527949"/>
            <a:ext cx="416160" cy="24111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prstClr val="black"/>
                </a:solidFill>
              </a:rPr>
              <a:t>등록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03136" y="452794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408244" y="174927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69975" y="1740087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prstClr val="black"/>
                </a:solidFill>
              </a:rPr>
              <a:t>파일탐색</a:t>
            </a:r>
            <a:r>
              <a:rPr lang="en-US" altLang="ko-KR" sz="1100" dirty="0" smtClean="0">
                <a:solidFill>
                  <a:prstClr val="black"/>
                </a:solidFill>
              </a:rPr>
              <a:t>/</a:t>
            </a:r>
            <a:r>
              <a:rPr lang="ko-KR" altLang="en-US" sz="1100" dirty="0" smtClean="0">
                <a:solidFill>
                  <a:prstClr val="black"/>
                </a:solidFill>
              </a:rPr>
              <a:t>등록 버튼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716856" y="1959324"/>
            <a:ext cx="156206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/>
                </a:solidFill>
              </a:rPr>
              <a:t>팀장</a:t>
            </a:r>
            <a:r>
              <a:rPr lang="en-US" altLang="ko-KR" sz="1100" dirty="0">
                <a:solidFill>
                  <a:prstClr val="black"/>
                </a:solidFill>
              </a:rPr>
              <a:t> /</a:t>
            </a:r>
            <a:r>
              <a:rPr lang="ko-KR" altLang="en-US" sz="1100" dirty="0">
                <a:solidFill>
                  <a:prstClr val="black"/>
                </a:solidFill>
              </a:rPr>
              <a:t>팀원 → </a:t>
            </a:r>
            <a:r>
              <a:rPr lang="ko-KR" altLang="en-US" sz="1100" dirty="0" smtClean="0">
                <a:solidFill>
                  <a:prstClr val="black"/>
                </a:solidFill>
              </a:rPr>
              <a:t>有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/>
                </a:solidFill>
              </a:rPr>
              <a:t>CEO</a:t>
            </a:r>
            <a:r>
              <a:rPr lang="ko-KR" altLang="en-US" sz="1100" dirty="0" smtClean="0">
                <a:solidFill>
                  <a:prstClr val="black"/>
                </a:solidFill>
              </a:rPr>
              <a:t>→ 無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40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게시판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회의록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글작성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4" y="950167"/>
            <a:ext cx="8937506" cy="534562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257168" y="1351005"/>
            <a:ext cx="996778" cy="313038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24157" t="7229" r="66363" b="87589"/>
          <a:stretch/>
        </p:blipFill>
        <p:spPr>
          <a:xfrm>
            <a:off x="1762898" y="1463312"/>
            <a:ext cx="856735" cy="28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5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게시판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회의록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글작성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30" y="2164397"/>
            <a:ext cx="5988908" cy="45164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161902" y="2164398"/>
            <a:ext cx="2845666" cy="4516406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161902" y="2167572"/>
            <a:ext cx="2048629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Business logic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15328" y="2167572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service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260758" y="2514457"/>
            <a:ext cx="26855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파일을 선택하고 등록 버튼을 누르면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서버에 파일이 등록되고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DB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에는 파일 이름이 등록됨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rcRect l="14173" t="87213"/>
          <a:stretch/>
        </p:blipFill>
        <p:spPr>
          <a:xfrm>
            <a:off x="732498" y="1000612"/>
            <a:ext cx="7670768" cy="68356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94" y="2609548"/>
            <a:ext cx="4798028" cy="3765001"/>
          </a:xfrm>
          <a:prstGeom prst="rect">
            <a:avLst/>
          </a:prstGeom>
        </p:spPr>
      </p:pic>
      <p:sp>
        <p:nvSpPr>
          <p:cNvPr id="15" name="직사각형 19"/>
          <p:cNvSpPr/>
          <p:nvPr/>
        </p:nvSpPr>
        <p:spPr>
          <a:xfrm>
            <a:off x="6553873" y="65903"/>
            <a:ext cx="2593571" cy="3480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구현기술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: 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File Upload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/>
              <a:ea typeface="타이포_스톰 B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536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4573" y="807728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회의록 상세페이지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647862" y="193779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685386" y="462024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92144" y="1045462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상세페이지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69975" y="1397367"/>
            <a:ext cx="252028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첨부파일 </a:t>
            </a:r>
            <a:r>
              <a:rPr lang="ko-KR" altLang="en-US" sz="1100" dirty="0" smtClean="0">
                <a:solidFill>
                  <a:prstClr val="black"/>
                </a:solidFill>
              </a:rPr>
              <a:t>다운로드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파일을 클릭하면 다운로드 처리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32076" y="1916149"/>
            <a:ext cx="4389120" cy="367023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253174" y="2029283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제목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775388" y="2009697"/>
            <a:ext cx="3504819" cy="24111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174245" y="2773163"/>
            <a:ext cx="4117283" cy="1729530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232890" y="2344362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작성자 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609061" y="2344362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작성일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65088" y="2344782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조회수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359890" y="2940780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내용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74245" y="4620242"/>
            <a:ext cx="4117283" cy="24111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03422" y="4620242"/>
            <a:ext cx="6719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첨부파일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200947" y="575750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598738" y="5725053"/>
            <a:ext cx="764094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수정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396310" y="201288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81386" y="2012885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수정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버튼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681386" y="2261726"/>
            <a:ext cx="156206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/>
                </a:solidFill>
              </a:rPr>
              <a:t>팀장</a:t>
            </a:r>
            <a:r>
              <a:rPr lang="en-US" altLang="ko-KR" sz="1100" dirty="0">
                <a:solidFill>
                  <a:prstClr val="black"/>
                </a:solidFill>
              </a:rPr>
              <a:t> /</a:t>
            </a:r>
            <a:r>
              <a:rPr lang="ko-KR" altLang="en-US" sz="1100" dirty="0">
                <a:solidFill>
                  <a:prstClr val="black"/>
                </a:solidFill>
              </a:rPr>
              <a:t>팀원 → </a:t>
            </a:r>
            <a:r>
              <a:rPr lang="ko-KR" altLang="en-US" sz="1100" dirty="0" smtClean="0">
                <a:solidFill>
                  <a:prstClr val="black"/>
                </a:solidFill>
              </a:rPr>
              <a:t>有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/>
                </a:solidFill>
              </a:rPr>
              <a:t>CEO</a:t>
            </a:r>
            <a:r>
              <a:rPr lang="ko-KR" altLang="en-US" sz="1100" dirty="0" smtClean="0">
                <a:solidFill>
                  <a:prstClr val="black"/>
                </a:solidFill>
              </a:rPr>
              <a:t>→ 無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60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EEECE1">
                      <a:lumMod val="50000"/>
                    </a:srgb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ㅇㄹㄴㅇㄹ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게시판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회의록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상세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6" y="520388"/>
            <a:ext cx="9020432" cy="40460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7" y="5314657"/>
            <a:ext cx="9020432" cy="1431217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4806892" y="4647501"/>
            <a:ext cx="113251" cy="692092"/>
            <a:chOff x="4806892" y="4647501"/>
            <a:chExt cx="113251" cy="692092"/>
          </a:xfrm>
          <a:solidFill>
            <a:srgbClr val="FDBBC1"/>
          </a:solidFill>
        </p:grpSpPr>
        <p:sp>
          <p:nvSpPr>
            <p:cNvPr id="9" name="직사각형 8"/>
            <p:cNvSpPr/>
            <p:nvPr/>
          </p:nvSpPr>
          <p:spPr>
            <a:xfrm>
              <a:off x="4806892" y="4647501"/>
              <a:ext cx="109057" cy="922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808290" y="4799901"/>
              <a:ext cx="109057" cy="922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808290" y="4959292"/>
              <a:ext cx="109057" cy="922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809688" y="5103303"/>
              <a:ext cx="109057" cy="922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811086" y="5247314"/>
              <a:ext cx="109057" cy="922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5058561" y="4799901"/>
            <a:ext cx="897622" cy="395681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3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중략</a:t>
            </a:r>
            <a:endParaRPr kumimoji="0" lang="ko-KR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942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게시판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: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회의록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상세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29" y="2776151"/>
            <a:ext cx="6280841" cy="39046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5329" y="2786608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view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6702" y="2786608"/>
            <a:ext cx="2540865" cy="389419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466703" y="2776151"/>
            <a:ext cx="2540864" cy="277987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Business logic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81004" y="733768"/>
            <a:ext cx="1496892" cy="6001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case1.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PM/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사원으로 로그인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81004" y="1682232"/>
            <a:ext cx="1496892" cy="6001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case2.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CEO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로 로그인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rcRect l="25680" t="56062"/>
          <a:stretch/>
        </p:blipFill>
        <p:spPr>
          <a:xfrm>
            <a:off x="2303613" y="757266"/>
            <a:ext cx="6703954" cy="628853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6466701" y="3087398"/>
            <a:ext cx="2540866" cy="2913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권한에 따라 버튼 보이기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로그인시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infor_M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세션 생성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스크립트에서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‘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Vue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’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사용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 ‘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reg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’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라고 아이디를 선언하고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infor_M.mdiv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의 데이터 가져오기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mdiv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가 적용될 버튼에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div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로 섹션을 주고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뷰에서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지정한 아이디 선언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 </a:t>
            </a: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버튼 속성에서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V-if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로 사원을 제외한 모든 사람이 버튼을 볼 수 있게 설정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49318" y="1006937"/>
            <a:ext cx="1263758" cy="451461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/>
          <a:srcRect l="25680" t="56062"/>
          <a:stretch/>
        </p:blipFill>
        <p:spPr>
          <a:xfrm>
            <a:off x="2303613" y="1665578"/>
            <a:ext cx="6703954" cy="628853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7449318" y="1915249"/>
            <a:ext cx="1263758" cy="451461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520626" y="1999537"/>
            <a:ext cx="1150410" cy="26039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49" y="4735667"/>
            <a:ext cx="5943600" cy="12668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49" y="3293448"/>
            <a:ext cx="2733675" cy="1095375"/>
          </a:xfrm>
          <a:prstGeom prst="rect">
            <a:avLst/>
          </a:prstGeom>
        </p:spPr>
      </p:pic>
      <p:sp>
        <p:nvSpPr>
          <p:cNvPr id="31" name="직사각형 19"/>
          <p:cNvSpPr/>
          <p:nvPr/>
        </p:nvSpPr>
        <p:spPr>
          <a:xfrm>
            <a:off x="6553873" y="65903"/>
            <a:ext cx="2593571" cy="3480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구현기술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: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Vue.js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/>
              <a:ea typeface="타이포_스톰 B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91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게시판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회의록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상세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800596" y="2644251"/>
            <a:ext cx="3206972" cy="403655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802030" y="2652094"/>
            <a:ext cx="2048629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Business logic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15330" y="2644251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service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896188" y="3079108"/>
            <a:ext cx="30157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Browse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버튼을 눌러 변경할 파일을 선택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수정버튼을 누르면 변경된 파일이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웹서버에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저장됨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(DB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에도 변경된 파일로 이름 변경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9715"/>
          <a:stretch/>
        </p:blipFill>
        <p:spPr>
          <a:xfrm>
            <a:off x="934997" y="1857828"/>
            <a:ext cx="7051591" cy="5991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38" y="2938685"/>
            <a:ext cx="4331944" cy="375108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15330" y="2644251"/>
            <a:ext cx="5560540" cy="403655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l="18265" t="25238" r="3562" b="1663"/>
          <a:stretch/>
        </p:blipFill>
        <p:spPr>
          <a:xfrm>
            <a:off x="934997" y="622920"/>
            <a:ext cx="7051591" cy="1046206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941426" y="753337"/>
            <a:ext cx="706142" cy="383485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750906" y="1317946"/>
            <a:ext cx="589008" cy="38705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70258" y="1875698"/>
            <a:ext cx="677310" cy="414421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1779373" y="939114"/>
            <a:ext cx="4860324" cy="51074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1705234" y="1696030"/>
            <a:ext cx="4975653" cy="40795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19"/>
          <p:cNvSpPr/>
          <p:nvPr/>
        </p:nvSpPr>
        <p:spPr>
          <a:xfrm>
            <a:off x="6553873" y="65903"/>
            <a:ext cx="2593571" cy="3480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구현기술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: 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File Upload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/>
              <a:ea typeface="타이포_스톰 B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959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5979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-1" y="64448"/>
            <a:ext cx="6186659" cy="34332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화면설계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게시판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공지사항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공지사항 리스트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1280824" y="194187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APP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1986812" y="1864087"/>
            <a:ext cx="931333" cy="3418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공지사항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645363" y="3555752"/>
            <a:ext cx="2785743" cy="2286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645363" y="4049588"/>
            <a:ext cx="2718819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645363" y="4544487"/>
            <a:ext cx="268556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2610067" y="5725213"/>
            <a:ext cx="789410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글쓰기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21483" y="574144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4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383603" y="2146305"/>
            <a:ext cx="2828821" cy="820228"/>
            <a:chOff x="6383603" y="1338762"/>
            <a:chExt cx="2828821" cy="820228"/>
          </a:xfrm>
        </p:grpSpPr>
        <p:sp>
          <p:nvSpPr>
            <p:cNvPr id="10" name="직사각형 16"/>
            <p:cNvSpPr/>
            <p:nvPr/>
          </p:nvSpPr>
          <p:spPr>
            <a:xfrm>
              <a:off x="6383603" y="13412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387720" y="1694016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AE4291C-03B8-4E55-B8AB-AFC512F36275}"/>
                </a:ext>
              </a:extLst>
            </p:cNvPr>
            <p:cNvSpPr txBox="1"/>
            <p:nvPr/>
          </p:nvSpPr>
          <p:spPr>
            <a:xfrm>
              <a:off x="6692144" y="1338762"/>
              <a:ext cx="252028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공지사항 리스트 </a:t>
              </a:r>
              <a:endPara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AE4291C-03B8-4E55-B8AB-AFC512F36275}"/>
                </a:ext>
              </a:extLst>
            </p:cNvPr>
            <p:cNvSpPr txBox="1"/>
            <p:nvPr/>
          </p:nvSpPr>
          <p:spPr>
            <a:xfrm>
              <a:off x="6657268" y="1662700"/>
              <a:ext cx="2520280" cy="496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글작성버튼</a:t>
              </a:r>
              <a:endPara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3119206" y="1870713"/>
            <a:ext cx="931333" cy="3418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회의록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62604" y="2493927"/>
            <a:ext cx="2551259" cy="2550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공지사항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16"/>
          <p:cNvSpPr/>
          <p:nvPr/>
        </p:nvSpPr>
        <p:spPr>
          <a:xfrm>
            <a:off x="6383602" y="97608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72015" y="973578"/>
            <a:ext cx="2520280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공지사항</a:t>
            </a:r>
            <a:r>
              <a:rPr kumimoji="0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회의록 간 이동 버튼</a:t>
            </a:r>
            <a:endParaRPr kumimoji="0" lang="en-US" altLang="ko-KR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05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클릭시</a:t>
            </a: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각 페이지로 이동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717985" y="2948386"/>
            <a:ext cx="500332" cy="2838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검색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728755" y="5081878"/>
            <a:ext cx="2718819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1728755" y="5576777"/>
            <a:ext cx="268556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854679" y="2948386"/>
            <a:ext cx="1794295" cy="28381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337583" y="296816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38" name="직사각형 16"/>
          <p:cNvSpPr/>
          <p:nvPr/>
        </p:nvSpPr>
        <p:spPr>
          <a:xfrm>
            <a:off x="6380731" y="155793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69144" y="1555431"/>
            <a:ext cx="2520280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검색 기능</a:t>
            </a:r>
            <a:endParaRPr kumimoji="0" lang="en-US" altLang="ko-KR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제목으로 리스트 검색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직사각형 16"/>
          <p:cNvSpPr/>
          <p:nvPr/>
        </p:nvSpPr>
        <p:spPr>
          <a:xfrm>
            <a:off x="1805802" y="367548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900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137826"/>
            <a:ext cx="2120900" cy="309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4227" y="1909140"/>
            <a:ext cx="1766673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PMBOK</a:t>
            </a:r>
          </a:p>
          <a:p>
            <a:r>
              <a:rPr lang="en-US" altLang="ko-KR" sz="1600" dirty="0" smtClean="0">
                <a:solidFill>
                  <a:srgbClr val="E7E6E6">
                    <a:lumMod val="50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en-US" altLang="ko-KR" sz="16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</a:t>
            </a:r>
            <a:r>
              <a:rPr lang="en-US" altLang="ko-KR" sz="1600" dirty="0" smtClean="0">
                <a:solidFill>
                  <a:srgbClr val="E7E6E6">
                    <a:lumMod val="50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roject </a:t>
            </a:r>
            <a:r>
              <a:rPr lang="en-US" altLang="ko-KR" sz="16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M</a:t>
            </a:r>
            <a:r>
              <a:rPr lang="en-US" altLang="ko-KR" sz="1600" dirty="0" smtClean="0">
                <a:solidFill>
                  <a:srgbClr val="E7E6E6">
                    <a:lumMod val="50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anagement </a:t>
            </a:r>
            <a:r>
              <a:rPr lang="en-US" altLang="ko-KR" sz="16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B</a:t>
            </a:r>
            <a:r>
              <a:rPr lang="en-US" altLang="ko-KR" sz="1600" dirty="0" smtClean="0">
                <a:solidFill>
                  <a:srgbClr val="E7E6E6">
                    <a:lumMod val="50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ody </a:t>
            </a:r>
          </a:p>
          <a:p>
            <a:r>
              <a:rPr lang="en-US" altLang="ko-KR" sz="16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</a:t>
            </a:r>
            <a:r>
              <a:rPr lang="en-US" altLang="ko-KR" sz="1600" dirty="0" smtClean="0">
                <a:solidFill>
                  <a:srgbClr val="E7E6E6">
                    <a:lumMod val="50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 </a:t>
            </a:r>
          </a:p>
          <a:p>
            <a:r>
              <a:rPr lang="en-US" altLang="ko-KR" sz="16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K</a:t>
            </a:r>
            <a:r>
              <a:rPr lang="en-US" altLang="ko-KR" sz="1600" dirty="0" smtClean="0">
                <a:solidFill>
                  <a:srgbClr val="E7E6E6">
                    <a:lumMod val="50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nowledge)</a:t>
            </a:r>
            <a:endParaRPr lang="ko-KR" altLang="en-US" sz="1600" dirty="0">
              <a:solidFill>
                <a:srgbClr val="E7E6E6">
                  <a:lumMod val="50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82355" y="1259318"/>
            <a:ext cx="61441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b="1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BOK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(Body of Knowledge)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란 특정 직무 또는 전문 분야에서 활용되는 개념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원리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규칙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표준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용어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기술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도구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기법 등을 체계적으로 정리한 결과물을 가리킨다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세기 중반부터 프로젝트 관리 전문가들이 프로젝트의 관리와 관련한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BOK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확립하려는 노력을 기울이기 시작했는데 이를 </a:t>
            </a:r>
            <a:r>
              <a:rPr lang="en-US" altLang="ko-KR" sz="1600" b="1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PMBOK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라고 한다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PMI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발간한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PMBOK 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Guide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</a:t>
            </a:r>
            <a:endParaRPr lang="en-US" altLang="ko-KR" sz="16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- 5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 프로세스 그룹 </a:t>
            </a:r>
            <a:endParaRPr lang="en-US" altLang="ko-KR" sz="16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-10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 프로젝트 관리의 지식영역을 정의한다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72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EEECE1">
                      <a:lumMod val="50000"/>
                    </a:srgb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APP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공지사항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–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리스트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/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검색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22" y="1070919"/>
            <a:ext cx="2823590" cy="46790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554" y="1070919"/>
            <a:ext cx="4274407" cy="7697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856" y="2317341"/>
            <a:ext cx="3837801" cy="19189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7246" y="3093054"/>
            <a:ext cx="4957924" cy="122605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1254" y="4782529"/>
            <a:ext cx="4459502" cy="153022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698787" y="680247"/>
            <a:ext cx="5271995" cy="591976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service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698787" y="1970456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DAO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698787" y="2704872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Ctrl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05423" y="4387504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mapper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076303" y="6332478"/>
            <a:ext cx="1894479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* Vo=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그대로 사용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20130" y="3422546"/>
            <a:ext cx="3089189" cy="2319228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582" y="1215657"/>
            <a:ext cx="2867008" cy="40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1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EEECE1">
                      <a:lumMod val="50000"/>
                    </a:srgb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APP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공지사항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–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리스트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/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검색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22" y="1070919"/>
            <a:ext cx="2823590" cy="467909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698787" y="680247"/>
            <a:ext cx="5271995" cy="591976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layout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0130" y="3422546"/>
            <a:ext cx="3089189" cy="2319228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381" y="1079158"/>
            <a:ext cx="3132019" cy="849576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3698787" y="3573752"/>
            <a:ext cx="2159918" cy="2675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Java - adapter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/>
          <a:srcRect t="8099"/>
          <a:stretch/>
        </p:blipFill>
        <p:spPr>
          <a:xfrm>
            <a:off x="3813381" y="3921211"/>
            <a:ext cx="5059508" cy="253972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9814" y="2503387"/>
            <a:ext cx="5159146" cy="919158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3698787" y="2118869"/>
            <a:ext cx="1449862" cy="2675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Java - list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582" y="1215657"/>
            <a:ext cx="2867008" cy="40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2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EEECE1">
                      <a:lumMod val="50000"/>
                    </a:srgb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APP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공지사항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–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상단 버튼 이동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3698787" y="680247"/>
            <a:ext cx="5271995" cy="591976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layout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17" y="1064033"/>
            <a:ext cx="2834813" cy="469286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82" y="1215656"/>
            <a:ext cx="2867008" cy="41543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23428" y="2738805"/>
            <a:ext cx="3089189" cy="44100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0532" y="1122390"/>
            <a:ext cx="2857796" cy="429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2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EEECE1">
                      <a:lumMod val="50000"/>
                    </a:srgb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APP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공지사항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–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상단 버튼 이동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3698787" y="680247"/>
            <a:ext cx="5271995" cy="591976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java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17" y="1064033"/>
            <a:ext cx="2834813" cy="469286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82" y="1215656"/>
            <a:ext cx="2867008" cy="41543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23428" y="2738805"/>
            <a:ext cx="3089189" cy="44100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8382" y="1122390"/>
            <a:ext cx="3873424" cy="52613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8379" y="1808382"/>
            <a:ext cx="4622609" cy="163503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8379" y="3642582"/>
            <a:ext cx="4162425" cy="5334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2153" y="4350434"/>
            <a:ext cx="4697210" cy="147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6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5979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-1" y="64448"/>
            <a:ext cx="6186659" cy="34332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화면설계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게시판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공지사항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공지사항 글쓰기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1315975" y="298086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63137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APP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92144" y="1045462"/>
            <a:ext cx="252028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글작성</a:t>
            </a: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05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글제목과</a:t>
            </a: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글 내용을 입력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610067" y="5725213"/>
            <a:ext cx="789410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글쓰기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21483" y="574144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92144" y="1593203"/>
            <a:ext cx="14962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글쓰기 버튼</a:t>
            </a:r>
            <a:endParaRPr kumimoji="0" lang="en-US" altLang="ko-KR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05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클릭시</a:t>
            </a: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등록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78000" y="2968822"/>
            <a:ext cx="2514600" cy="28810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글제목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778000" y="3369792"/>
            <a:ext cx="2514600" cy="179189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내용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986812" y="1864087"/>
            <a:ext cx="931333" cy="3418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공지사항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119206" y="1870713"/>
            <a:ext cx="931333" cy="3418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회의록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762604" y="2493927"/>
            <a:ext cx="2551259" cy="2550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공지사항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233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EEECE1">
                      <a:lumMod val="50000"/>
                    </a:srgb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APP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공지사항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글작성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3698787" y="680247"/>
            <a:ext cx="5271995" cy="591976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layout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43" y="1065770"/>
            <a:ext cx="2820961" cy="468938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82" y="1215656"/>
            <a:ext cx="2867008" cy="41543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5884" y="1215656"/>
            <a:ext cx="29432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25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1902945"/>
            <a:ext cx="9143999" cy="1851845"/>
            <a:chOff x="71322" y="1902945"/>
            <a:chExt cx="9143999" cy="1851845"/>
          </a:xfrm>
        </p:grpSpPr>
        <p:sp>
          <p:nvSpPr>
            <p:cNvPr id="3" name="직사각형 2"/>
            <p:cNvSpPr/>
            <p:nvPr/>
          </p:nvSpPr>
          <p:spPr>
            <a:xfrm>
              <a:off x="2398143" y="2564403"/>
              <a:ext cx="4528868" cy="1162208"/>
            </a:xfrm>
            <a:prstGeom prst="rect">
              <a:avLst/>
            </a:prstGeom>
            <a:solidFill>
              <a:schemeClr val="bg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021"/>
            <a:stretch/>
          </p:blipFill>
          <p:spPr>
            <a:xfrm>
              <a:off x="3204519" y="1902945"/>
              <a:ext cx="2877606" cy="661457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2398143" y="2564402"/>
              <a:ext cx="4459857" cy="1093198"/>
            </a:xfrm>
            <a:prstGeom prst="rect">
              <a:avLst/>
            </a:prstGeom>
            <a:solidFill>
              <a:srgbClr val="FDBBC1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1322" y="2866983"/>
              <a:ext cx="9143999" cy="557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rgbClr val="E7E6E6">
                      <a:lumMod val="25000"/>
                    </a:srgb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프로젝트 </a:t>
              </a:r>
              <a:r>
                <a:rPr lang="ko-KR" altLang="en-US" sz="2800" dirty="0" err="1" smtClean="0">
                  <a:solidFill>
                    <a:srgbClr val="E7E6E6">
                      <a:lumMod val="25000"/>
                    </a:srgb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리스크관리</a:t>
              </a:r>
              <a:endParaRPr lang="ko-KR" altLang="en-US" sz="2800" dirty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6927011" y="3508569"/>
              <a:ext cx="698740" cy="24622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>
                  <a:solidFill>
                    <a:srgbClr val="E7E6E6">
                      <a:lumMod val="50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이준석</a:t>
              </a:r>
              <a:endParaRPr lang="ko-KR" altLang="en-US" sz="1000" dirty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141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/>
              <a:ea typeface="타이포_스톰 B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23528" y="1070714"/>
            <a:ext cx="5616624" cy="52461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98659" y="1337027"/>
            <a:ext cx="5463084" cy="518944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상단 메뉴</a:t>
            </a:r>
          </a:p>
        </p:txBody>
      </p:sp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507725" y="2065464"/>
          <a:ext cx="5312620" cy="1917889"/>
        </p:xfrm>
        <a:graphic>
          <a:graphicData uri="http://schemas.openxmlformats.org/drawingml/2006/table">
            <a:tbl>
              <a:tblPr firstRow="1" bandRow="1"/>
              <a:tblGrid>
                <a:gridCol w="1327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5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4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52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228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28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88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28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114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해경방안 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14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해결방안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7" name="직사각형 36"/>
          <p:cNvSpPr/>
          <p:nvPr/>
        </p:nvSpPr>
        <p:spPr>
          <a:xfrm>
            <a:off x="2452229" y="4215988"/>
            <a:ext cx="1007878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수정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4812467" y="4210857"/>
            <a:ext cx="1007878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뒤로가기</a:t>
            </a:r>
          </a:p>
        </p:txBody>
      </p:sp>
      <p:sp>
        <p:nvSpPr>
          <p:cNvPr id="39" name="직사각형 50"/>
          <p:cNvSpPr/>
          <p:nvPr/>
        </p:nvSpPr>
        <p:spPr>
          <a:xfrm>
            <a:off x="431886" y="4587937"/>
            <a:ext cx="4931456" cy="40448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댓글작성</a:t>
            </a:r>
          </a:p>
        </p:txBody>
      </p:sp>
      <p:sp>
        <p:nvSpPr>
          <p:cNvPr id="40" name="직사각형 50"/>
          <p:cNvSpPr/>
          <p:nvPr/>
        </p:nvSpPr>
        <p:spPr>
          <a:xfrm>
            <a:off x="5398622" y="4770456"/>
            <a:ext cx="480621" cy="221967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입력</a:t>
            </a:r>
          </a:p>
        </p:txBody>
      </p:sp>
      <p:sp>
        <p:nvSpPr>
          <p:cNvPr id="41" name="직사각형 50"/>
          <p:cNvSpPr/>
          <p:nvPr/>
        </p:nvSpPr>
        <p:spPr>
          <a:xfrm>
            <a:off x="420810" y="5091649"/>
            <a:ext cx="4931456" cy="332722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작성자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|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작성일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|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삭제 수정 댓글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댓글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sp>
        <p:nvSpPr>
          <p:cNvPr id="42" name="직사각형 50"/>
          <p:cNvSpPr/>
          <p:nvPr/>
        </p:nvSpPr>
        <p:spPr>
          <a:xfrm>
            <a:off x="963513" y="5490370"/>
            <a:ext cx="4388753" cy="332722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작성자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|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작성일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|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삭제 수정 댓글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댓글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의 댓글</a:t>
            </a:r>
          </a:p>
        </p:txBody>
      </p:sp>
      <p:sp>
        <p:nvSpPr>
          <p:cNvPr id="43" name="직사각형 50"/>
          <p:cNvSpPr/>
          <p:nvPr/>
        </p:nvSpPr>
        <p:spPr>
          <a:xfrm>
            <a:off x="431885" y="5855864"/>
            <a:ext cx="4931456" cy="332722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작성자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|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작성일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|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삭제 수정 댓글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댓글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46" name="직사각형 16"/>
          <p:cNvSpPr/>
          <p:nvPr/>
        </p:nvSpPr>
        <p:spPr>
          <a:xfrm>
            <a:off x="431885" y="318119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689095" y="1033242"/>
            <a:ext cx="2272798" cy="75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파일 첨부 확인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작성 페이지에서 저장한 파일을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확인하고 다운로드 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수정 할 수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있다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직사각형 16"/>
          <p:cNvSpPr/>
          <p:nvPr/>
        </p:nvSpPr>
        <p:spPr>
          <a:xfrm>
            <a:off x="445549" y="461306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직사각형 16"/>
          <p:cNvSpPr/>
          <p:nvPr/>
        </p:nvSpPr>
        <p:spPr>
          <a:xfrm>
            <a:off x="6387636" y="180524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93128" y="1790517"/>
            <a:ext cx="2450872" cy="58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해결방안 작성 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팀장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Admin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만 작성 가능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518196" y="4210858"/>
            <a:ext cx="1248345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해결방안 저장</a:t>
            </a:r>
          </a:p>
        </p:txBody>
      </p:sp>
      <p:sp>
        <p:nvSpPr>
          <p:cNvPr id="58" name="직사각형 16"/>
          <p:cNvSpPr/>
          <p:nvPr/>
        </p:nvSpPr>
        <p:spPr>
          <a:xfrm>
            <a:off x="431885" y="372449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직사각형 16"/>
          <p:cNvSpPr/>
          <p:nvPr/>
        </p:nvSpPr>
        <p:spPr>
          <a:xfrm>
            <a:off x="6383603" y="229347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689095" y="2278752"/>
            <a:ext cx="22727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수정 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작성자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Admin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만 수정 가능 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61" name="직사각형 16"/>
          <p:cNvSpPr/>
          <p:nvPr/>
        </p:nvSpPr>
        <p:spPr>
          <a:xfrm>
            <a:off x="6383603" y="277508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689095" y="2760358"/>
            <a:ext cx="2272798" cy="419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댓글 입력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댓글을 입력하는 입력란</a:t>
            </a:r>
            <a:endParaRPr kumimoji="0" lang="en-US" altLang="ko-KR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3" name="직사각형 16"/>
          <p:cNvSpPr/>
          <p:nvPr/>
        </p:nvSpPr>
        <p:spPr>
          <a:xfrm>
            <a:off x="2350284" y="421777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화면설계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리스크 관리  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-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상세</a:t>
            </a:r>
          </a:p>
        </p:txBody>
      </p:sp>
      <p:sp>
        <p:nvSpPr>
          <p:cNvPr id="31" name="직사각형 16"/>
          <p:cNvSpPr/>
          <p:nvPr/>
        </p:nvSpPr>
        <p:spPr>
          <a:xfrm>
            <a:off x="963513" y="509164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직사각형 16"/>
          <p:cNvSpPr/>
          <p:nvPr/>
        </p:nvSpPr>
        <p:spPr>
          <a:xfrm>
            <a:off x="6383602" y="327920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689094" y="3264479"/>
            <a:ext cx="2272798" cy="924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댓글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입력된 댓글의 작성자와 내용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등을 확인 할 수 있다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수정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삭제를 할 수 있고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대댓글을 달 수 있다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직사각형 16"/>
          <p:cNvSpPr/>
          <p:nvPr/>
        </p:nvSpPr>
        <p:spPr>
          <a:xfrm>
            <a:off x="705550" y="547568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6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직사각형 16"/>
          <p:cNvSpPr/>
          <p:nvPr/>
        </p:nvSpPr>
        <p:spPr>
          <a:xfrm>
            <a:off x="6383602" y="423381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6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689094" y="4219090"/>
            <a:ext cx="2272798" cy="751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대댓글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선택한 댓글의 바로 아래에 생기며 내용의 왼쪽에 여백으로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    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댓글과 구별할 수 있다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614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6" name="직사각형 5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/>
              <a:ea typeface="타이포_스톰 B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리스크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관리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–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게시판 상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세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/>
              <a:ea typeface="타이포_스톰 B"/>
              <a:cs typeface="+mn-cs"/>
            </a:endParaRPr>
          </a:p>
        </p:txBody>
      </p:sp>
      <p:pic>
        <p:nvPicPr>
          <p:cNvPr id="6146" name="Picture 2" descr="C:\Users\507-20\Desktop\img\최종\상세 전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13" y="1014499"/>
            <a:ext cx="8844946" cy="442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9796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942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/>
              <a:ea typeface="타이포_스톰 B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리스크 관리 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–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게시판 상세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15331" y="2793534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+mn-cs"/>
              </a:rPr>
              <a:t>Mapper</a:t>
            </a: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/>
              <a:ea typeface="나눔스퀘어_ac ExtraBold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2793534"/>
            <a:ext cx="5627947" cy="38872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07215" y="2793534"/>
            <a:ext cx="3144189" cy="4300686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나눔스퀘어_ac Bold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이슈리스트의 상세내용 확인</a:t>
            </a: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작성자라면 제목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내용 수정가능</a:t>
            </a: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수정 시 수정일 현재날짜로 업데이트</a:t>
            </a: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Admin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일 경우에만 본인이 작성하지 않은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글 수정 가능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나눔스퀘어_ac Bold"/>
                <a:cs typeface="+mn-cs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나눔스퀘어_ac Bol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나눔스퀘어_ac Bol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나눔스퀘어_ac Bol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나눔스퀘어_ac Bol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나눔스퀘어_ac Bol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나눔스퀘어_ac Bol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나눔스퀘어_ac Bol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나눔스퀘어_ac Bol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나눔스퀘어_ac Bol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나눔스퀘어_ac Bol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/>
              <a:ea typeface="나눔스퀘어_ac Bold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51851" y="279353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+mn-cs"/>
              </a:rPr>
              <a:t>Business logic</a:t>
            </a: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/>
              <a:ea typeface="나눔스퀘어_ac ExtraBold"/>
              <a:cs typeface="+mn-cs"/>
            </a:endParaRPr>
          </a:p>
        </p:txBody>
      </p:sp>
      <p:pic>
        <p:nvPicPr>
          <p:cNvPr id="7170" name="Picture 2" descr="C:\Users\507-20\Desktop\img\최종\수정.PNG"/>
          <p:cNvPicPr>
            <a:picLocks noChangeAspect="1" noChangeArrowheads="1"/>
          </p:cNvPicPr>
          <p:nvPr/>
        </p:nvPicPr>
        <p:blipFill rotWithShape="1">
          <a:blip r:embed="rId2"/>
          <a:srcRect b="38160"/>
          <a:stretch>
            <a:fillRect/>
          </a:stretch>
        </p:blipFill>
        <p:spPr>
          <a:xfrm>
            <a:off x="1570419" y="648059"/>
            <a:ext cx="5994925" cy="2061586"/>
          </a:xfrm>
          <a:prstGeom prst="rect">
            <a:avLst/>
          </a:prstGeom>
          <a:noFill/>
        </p:spPr>
      </p:pic>
      <p:pic>
        <p:nvPicPr>
          <p:cNvPr id="4098" name="Picture 2" descr="C:\Users\507-20\Desktop\img\최종\상세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35995" y="3138953"/>
            <a:ext cx="3004451" cy="1129626"/>
          </a:xfrm>
          <a:prstGeom prst="rect">
            <a:avLst/>
          </a:prstGeom>
          <a:noFill/>
        </p:spPr>
      </p:pic>
      <p:pic>
        <p:nvPicPr>
          <p:cNvPr id="4099" name="Picture 3" descr="C:\Users\507-20\Desktop\img\최종\55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2786" y="4842688"/>
            <a:ext cx="5254419" cy="1656975"/>
          </a:xfrm>
          <a:prstGeom prst="rect">
            <a:avLst/>
          </a:prstGeom>
          <a:noFill/>
        </p:spPr>
      </p:pic>
      <p:sp>
        <p:nvSpPr>
          <p:cNvPr id="14" name="직사각형 13"/>
          <p:cNvSpPr/>
          <p:nvPr/>
        </p:nvSpPr>
        <p:spPr>
          <a:xfrm>
            <a:off x="115331" y="4318454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+mn-cs"/>
              </a:rPr>
              <a:t>View</a:t>
            </a: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/>
              <a:ea typeface="나눔스퀘어_ac ExtraBold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851851" y="2789000"/>
            <a:ext cx="3172098" cy="389180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649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37826"/>
            <a:ext cx="2120900" cy="309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1354938"/>
            <a:ext cx="7677150" cy="3924300"/>
          </a:xfrm>
          <a:prstGeom prst="rect">
            <a:avLst/>
          </a:prstGeom>
        </p:spPr>
      </p:pic>
      <p:sp>
        <p:nvSpPr>
          <p:cNvPr id="3" name="갈매기형 수장 2"/>
          <p:cNvSpPr/>
          <p:nvPr/>
        </p:nvSpPr>
        <p:spPr>
          <a:xfrm rot="5400000">
            <a:off x="1295400" y="1259689"/>
            <a:ext cx="349250" cy="387350"/>
          </a:xfrm>
          <a:prstGeom prst="chevron">
            <a:avLst/>
          </a:prstGeom>
          <a:solidFill>
            <a:srgbClr val="F27E89"/>
          </a:solidFill>
          <a:ln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갈매기형 수장 10"/>
          <p:cNvSpPr/>
          <p:nvPr/>
        </p:nvSpPr>
        <p:spPr>
          <a:xfrm rot="5400000">
            <a:off x="5818187" y="1259689"/>
            <a:ext cx="349250" cy="387350"/>
          </a:xfrm>
          <a:prstGeom prst="chevron">
            <a:avLst/>
          </a:prstGeom>
          <a:solidFill>
            <a:srgbClr val="F27E89"/>
          </a:solidFill>
          <a:ln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갈매기형 수장 11"/>
          <p:cNvSpPr/>
          <p:nvPr/>
        </p:nvSpPr>
        <p:spPr>
          <a:xfrm rot="5400000">
            <a:off x="5775324" y="4282289"/>
            <a:ext cx="349250" cy="387350"/>
          </a:xfrm>
          <a:prstGeom prst="chevron">
            <a:avLst/>
          </a:prstGeom>
          <a:solidFill>
            <a:srgbClr val="F27E89"/>
          </a:solidFill>
          <a:ln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갈매기형 수장 12"/>
          <p:cNvSpPr/>
          <p:nvPr/>
        </p:nvSpPr>
        <p:spPr>
          <a:xfrm rot="5400000">
            <a:off x="3582730" y="4282289"/>
            <a:ext cx="349250" cy="387350"/>
          </a:xfrm>
          <a:prstGeom prst="chevron">
            <a:avLst/>
          </a:prstGeom>
          <a:solidFill>
            <a:srgbClr val="F27E89"/>
          </a:solidFill>
          <a:ln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갈매기형 수장 13"/>
          <p:cNvSpPr/>
          <p:nvPr/>
        </p:nvSpPr>
        <p:spPr>
          <a:xfrm rot="5400000">
            <a:off x="1363403" y="4282289"/>
            <a:ext cx="349250" cy="387350"/>
          </a:xfrm>
          <a:prstGeom prst="chevron">
            <a:avLst/>
          </a:prstGeom>
          <a:solidFill>
            <a:srgbClr val="F27E89"/>
          </a:solidFill>
          <a:ln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56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942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/>
              <a:ea typeface="타이포_스톰 B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리스크 관리 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–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게시판 상세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5331" y="2659310"/>
            <a:ext cx="5627947" cy="402149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0" y="2659310"/>
            <a:ext cx="1260463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+mn-cs"/>
              </a:rPr>
              <a:t>Controller</a:t>
            </a: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/>
              <a:ea typeface="나눔스퀘어_ac ExtraBold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06834" y="2576931"/>
            <a:ext cx="3144189" cy="5137304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등록 페이지에서 첨부한 파일 이름 확인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가능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2.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파일명 클릭 시 다운로드 가능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3.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변경할 파일을 선택하여 첨부파일 변경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가능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4.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파일변경은 작성자와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Admin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만 가능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DownloadViewer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Controller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에서 전달되어온 파일명을 객체로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할당하여 다운로드 처리를 한다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나눔스퀘어_ac Bol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나눔스퀘어_ac Bol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나눔스퀘어_ac Bol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나눔스퀘어_ac Bol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나눔스퀘어_ac Bol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나눔스퀘어_ac Bol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/>
              <a:ea typeface="나눔스퀘어_ac Bold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51851" y="265931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+mn-cs"/>
              </a:rPr>
              <a:t>Business logic</a:t>
            </a: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/>
              <a:ea typeface="나눔스퀘어_ac ExtraBold"/>
              <a:cs typeface="+mn-cs"/>
            </a:endParaRPr>
          </a:p>
        </p:txBody>
      </p:sp>
      <p:pic>
        <p:nvPicPr>
          <p:cNvPr id="8195" name="Picture 3" descr="C:\Users\507-20\Desktop\img\최종\수정2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74054" y="1262844"/>
            <a:ext cx="8761425" cy="771446"/>
          </a:xfrm>
          <a:prstGeom prst="rect">
            <a:avLst/>
          </a:prstGeom>
          <a:noFill/>
        </p:spPr>
      </p:pic>
      <p:pic>
        <p:nvPicPr>
          <p:cNvPr id="5122" name="Picture 2" descr="C:\Users\507-20\Desktop\img\최종\다운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96365" y="2926840"/>
            <a:ext cx="5465875" cy="1118981"/>
          </a:xfrm>
          <a:prstGeom prst="rect">
            <a:avLst/>
          </a:prstGeom>
          <a:noFill/>
        </p:spPr>
      </p:pic>
      <p:pic>
        <p:nvPicPr>
          <p:cNvPr id="5123" name="Picture 3" descr="C:\Users\507-20\Desktop\img\최종\다운 뷰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96366" y="4354263"/>
            <a:ext cx="5199635" cy="2164624"/>
          </a:xfrm>
          <a:prstGeom prst="rect">
            <a:avLst/>
          </a:prstGeom>
          <a:noFill/>
        </p:spPr>
      </p:pic>
      <p:sp>
        <p:nvSpPr>
          <p:cNvPr id="14" name="직사각형 13"/>
          <p:cNvSpPr/>
          <p:nvPr/>
        </p:nvSpPr>
        <p:spPr>
          <a:xfrm>
            <a:off x="115330" y="4045821"/>
            <a:ext cx="2015474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+mn-cs"/>
              </a:rPr>
              <a:t>DownloadViewer</a:t>
            </a: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/>
              <a:ea typeface="나눔스퀘어_ac ExtraBold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851851" y="2659310"/>
            <a:ext cx="3172098" cy="402149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9"/>
          <p:cNvSpPr/>
          <p:nvPr/>
        </p:nvSpPr>
        <p:spPr>
          <a:xfrm>
            <a:off x="6553873" y="65903"/>
            <a:ext cx="2593571" cy="3480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구현기술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: 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File Upload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/>
              <a:ea typeface="타이포_스톰 B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2386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942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/>
              <a:ea typeface="타이포_스톰 B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리스크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관리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–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게시판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상세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/>
              <a:ea typeface="타이포_스톰 B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427413"/>
            <a:ext cx="5627947" cy="32533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436237"/>
            <a:ext cx="1285630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+mn-cs"/>
              </a:rPr>
              <a:t>Controller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/>
              <a:ea typeface="나눔스퀘어_ac ExtraBold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07216" y="3427412"/>
            <a:ext cx="3144189" cy="3965188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해당 프로젝트의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PM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과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Admin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만 작성 가능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2.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수정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해결방안 저장 버튼은 권한이 있을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경우에 만 보인다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-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권한처리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Controller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에서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session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으로 각각의 권한 값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(mdiv)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을 받아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View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단으로 넘겨주었다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나눔스퀘어_ac Bol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나눔스퀘어_ac Bol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나눔스퀘어_ac Bol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나눔스퀘어_ac Bol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나눔스퀘어_ac Bol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나눔스퀘어_ac Bol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/>
              <a:ea typeface="나눔스퀘어_ac Bold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51851" y="3436237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+mn-cs"/>
              </a:rPr>
              <a:t>Business logic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/>
              <a:ea typeface="나눔스퀘어_ac ExtraBold"/>
              <a:cs typeface="+mn-cs"/>
            </a:endParaRPr>
          </a:p>
        </p:txBody>
      </p:sp>
      <p:pic>
        <p:nvPicPr>
          <p:cNvPr id="9218" name="Picture 2" descr="C:\Users\507-20\Desktop\img\최종\해결방안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54" y="754391"/>
            <a:ext cx="8777169" cy="20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507-20\Desktop\img\최종\권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47" y="3784617"/>
            <a:ext cx="5527386" cy="170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851851" y="3427412"/>
            <a:ext cx="3172098" cy="325338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64739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441033"/>
            <a:ext cx="9144000" cy="6416967"/>
            <a:chOff x="0" y="477795"/>
            <a:chExt cx="9144000" cy="6380205"/>
          </a:xfrm>
        </p:grpSpPr>
        <p:sp>
          <p:nvSpPr>
            <p:cNvPr id="6" name="직사각형 5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/>
              <a:ea typeface="타이포_스톰 B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리스크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관리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–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댓글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/>
              <a:ea typeface="타이포_스톰 B"/>
              <a:cs typeface="+mn-cs"/>
            </a:endParaRPr>
          </a:p>
        </p:txBody>
      </p:sp>
      <p:pic>
        <p:nvPicPr>
          <p:cNvPr id="10242" name="Picture 2" descr="C:\Users\507-20\Desktop\img\최종\댓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87" y="1264086"/>
            <a:ext cx="8822855" cy="445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5070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942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/>
              <a:ea typeface="타이포_스톰 B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리스크 관리 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–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댓글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5331" y="2660822"/>
            <a:ext cx="4771017" cy="40199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0" y="2660822"/>
            <a:ext cx="1344353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+mn-cs"/>
              </a:rPr>
              <a:t>Controller</a:t>
            </a: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/>
              <a:ea typeface="나눔스퀘어_ac ExtraBold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990002" y="2638532"/>
            <a:ext cx="4239431" cy="2750713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나눔스퀘어_ac Bold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상세 페이지에서 댓글창 열기 버튼을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클릭 시 확인할 수 있다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2.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댓글을 입력하면 입력된 순서대로 나열된다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3.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작성자와 내용 작성시간이 표시되며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4.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수정과 삭제를 할 수 있는 수정버튼과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대댓글을 달 수 있는 댓글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   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버튼이 있다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944013" y="2660822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+mn-cs"/>
              </a:rPr>
              <a:t>Business logic</a:t>
            </a: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/>
              <a:ea typeface="나눔스퀘어_ac ExtraBold"/>
              <a:cs typeface="+mn-cs"/>
            </a:endParaRPr>
          </a:p>
        </p:txBody>
      </p:sp>
      <p:pic>
        <p:nvPicPr>
          <p:cNvPr id="2052" name="Picture 4" descr="C:\Users\507-20\Desktop\img\최종\댓글2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97518" y="5621123"/>
            <a:ext cx="4652632" cy="523455"/>
          </a:xfrm>
          <a:prstGeom prst="rect">
            <a:avLst/>
          </a:prstGeom>
          <a:noFill/>
        </p:spPr>
      </p:pic>
      <p:pic>
        <p:nvPicPr>
          <p:cNvPr id="2050" name="Picture 2" descr="C:\Users\507-20\Desktop\img\최종\댓글 입력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06052" y="581530"/>
            <a:ext cx="8293105" cy="1888293"/>
          </a:xfrm>
          <a:prstGeom prst="rect">
            <a:avLst/>
          </a:prstGeom>
          <a:noFill/>
        </p:spPr>
      </p:pic>
      <p:pic>
        <p:nvPicPr>
          <p:cNvPr id="2051" name="Picture 3" descr="C:\Users\507-20\Desktop\img\최종\댓글1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40806" y="3142878"/>
            <a:ext cx="4091149" cy="1537660"/>
          </a:xfrm>
          <a:prstGeom prst="rect">
            <a:avLst/>
          </a:prstGeom>
          <a:noFill/>
        </p:spPr>
      </p:pic>
      <p:sp>
        <p:nvSpPr>
          <p:cNvPr id="17" name="직사각형 16"/>
          <p:cNvSpPr/>
          <p:nvPr/>
        </p:nvSpPr>
        <p:spPr>
          <a:xfrm>
            <a:off x="115330" y="5162594"/>
            <a:ext cx="1344353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+mn-cs"/>
              </a:rPr>
              <a:t>View</a:t>
            </a: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/>
              <a:ea typeface="나눔스퀘어_ac ExtraBold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944013" y="2660822"/>
            <a:ext cx="4079936" cy="401997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010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942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/>
              <a:ea typeface="타이포_스톰 B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리스크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관리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–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댓글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/>
              <a:ea typeface="타이포_스톰 B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427413"/>
            <a:ext cx="5627947" cy="32533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436237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+mn-cs"/>
              </a:rPr>
              <a:t>View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/>
              <a:ea typeface="나눔스퀘어_ac ExtraBold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07216" y="3427412"/>
            <a:ext cx="3144189" cy="330603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나눔스퀘어_ac Bold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수정 버튼을 클릭 시 나오는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팝업창이다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글의 작성자와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Admin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만 사용할 수 있다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댓글의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 수정과 삭제를 할 수 있다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수정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삭제 시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팝업창이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 자동으로 닫히며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itchFamily="50" charset="-127"/>
              <a:ea typeface="나눔스퀘어_ac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수정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삭제한 내용이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댓글에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 적용이 된다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.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 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itchFamily="50" charset="-127"/>
              <a:ea typeface="나눔스퀘어_ac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나눔스퀘어_ac Bol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나눔스퀘어_ac Bol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나눔스퀘어_ac Bol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나눔스퀘어_ac Bol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나눔스퀘어_ac Bol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나눔스퀘어_ac Bol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/>
              <a:ea typeface="나눔스퀘어_ac Bold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07216" y="3436236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+mn-cs"/>
              </a:rPr>
              <a:t>Business logic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/>
              <a:ea typeface="나눔스퀘어_ac ExtraBold"/>
              <a:cs typeface="+mn-cs"/>
            </a:endParaRPr>
          </a:p>
        </p:txBody>
      </p:sp>
      <p:pic>
        <p:nvPicPr>
          <p:cNvPr id="3074" name="Picture 2" descr="C:\Users\507-20\Desktop\img\최종\수정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105" y="580537"/>
            <a:ext cx="4631864" cy="27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507-20\Desktop\img\최종\수정 팝업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27" y="3761464"/>
            <a:ext cx="4208318" cy="192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90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942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/>
              <a:ea typeface="타이포_스톰 B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리스크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관리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–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댓글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/>
              <a:ea typeface="타이포_스톰 B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427413"/>
            <a:ext cx="5627947" cy="32533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436237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+mn-cs"/>
              </a:rPr>
              <a:t>Mapper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/>
              <a:ea typeface="나눔스퀘어_ac ExtraBold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07216" y="3427412"/>
            <a:ext cx="3144189" cy="3490699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나눔스퀘어_ac Bold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댓글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 버튼을 클릭 시 나오는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팝업창이다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대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댓글을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 달수 있다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내용을 입력하면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팝업창이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 자동으로 닫힌다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입력한 내용은 선택한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댓글아래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 추가되며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itchFamily="50" charset="-127"/>
              <a:ea typeface="나눔스퀘어_ac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화살표와 일정간격 오른쪽으로 이동한 상태로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itchFamily="50" charset="-127"/>
              <a:ea typeface="나눔스퀘어_ac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출력된다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itchFamily="50" charset="-127"/>
              <a:ea typeface="나눔스퀘어_ac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나눔스퀘어_ac Bold"/>
                <a:cs typeface="+mn-cs"/>
              </a:rPr>
              <a:t>-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들여쓰기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Mapper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에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level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을 추가하여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View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에서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Level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가 높을수록 왼쪽에 여백이 생기도록 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하였다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/>
              <a:ea typeface="나눔스퀘어_ac Bold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41313" y="3436237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+mn-cs"/>
              </a:rPr>
              <a:t>Business logic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/>
              <a:ea typeface="나눔스퀘어_ac ExtraBold"/>
              <a:cs typeface="+mn-cs"/>
            </a:endParaRPr>
          </a:p>
        </p:txBody>
      </p:sp>
      <p:pic>
        <p:nvPicPr>
          <p:cNvPr id="4098" name="Picture 2" descr="C:\Users\507-20\Desktop\img\최종\댓글댓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623" y="799567"/>
            <a:ext cx="6180754" cy="228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C:\Users\507-20\Desktop\img\최종\댓글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29" y="799567"/>
            <a:ext cx="8533141" cy="207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507-20\Desktop\img\최종\m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04" y="3753683"/>
            <a:ext cx="5322750" cy="144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15331" y="5213429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+mn-cs"/>
              </a:rPr>
              <a:t>View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/>
              <a:ea typeface="나눔스퀘어_ac ExtraBold"/>
              <a:cs typeface="+mn-cs"/>
            </a:endParaRPr>
          </a:p>
        </p:txBody>
      </p:sp>
      <p:pic>
        <p:nvPicPr>
          <p:cNvPr id="4100" name="Picture 4" descr="C:\Users\507-20\Desktop\img\최종\들여쓰기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23" y="5508231"/>
            <a:ext cx="5205647" cy="111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5841313" y="3427412"/>
            <a:ext cx="3182635" cy="325338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89312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441033"/>
            <a:ext cx="9144000" cy="6416967"/>
            <a:chOff x="0" y="477795"/>
            <a:chExt cx="9144000" cy="6380205"/>
          </a:xfrm>
        </p:grpSpPr>
        <p:sp>
          <p:nvSpPr>
            <p:cNvPr id="6" name="직사각형 5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/>
              <a:ea typeface="타이포_스톰 B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채팅</a:t>
            </a:r>
          </a:p>
        </p:txBody>
      </p:sp>
      <p:pic>
        <p:nvPicPr>
          <p:cNvPr id="10243" name="그림 1024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1094" y="949134"/>
            <a:ext cx="8621811" cy="388765"/>
          </a:xfrm>
          <a:prstGeom prst="rect">
            <a:avLst/>
          </a:prstGeom>
        </p:spPr>
      </p:pic>
      <p:pic>
        <p:nvPicPr>
          <p:cNvPr id="10244" name="Picture 2" descr="C:\Users\507-20\Desktop\img\파일 업로드\채팅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81255" y="1706366"/>
            <a:ext cx="5581488" cy="4336329"/>
          </a:xfrm>
          <a:prstGeom prst="rect">
            <a:avLst/>
          </a:prstGeom>
          <a:noFill/>
        </p:spPr>
      </p:pic>
      <p:sp>
        <p:nvSpPr>
          <p:cNvPr id="10245" name="직사각형 10"/>
          <p:cNvSpPr/>
          <p:nvPr/>
        </p:nvSpPr>
        <p:spPr>
          <a:xfrm>
            <a:off x="6547267" y="1032353"/>
            <a:ext cx="469403" cy="26119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9"/>
          <p:cNvSpPr/>
          <p:nvPr/>
        </p:nvSpPr>
        <p:spPr>
          <a:xfrm>
            <a:off x="6553873" y="65903"/>
            <a:ext cx="2593571" cy="3480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구현기술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: </a:t>
            </a:r>
            <a:r>
              <a:rPr lang="en-US" altLang="ko-KR" dirty="0" smtClean="0">
                <a:solidFill>
                  <a:prstClr val="white"/>
                </a:solidFill>
                <a:latin typeface="타이포_스톰 B"/>
                <a:ea typeface="타이포_스톰 B"/>
              </a:rPr>
              <a:t>Chatting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/>
              <a:ea typeface="타이포_스톰 B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109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441033"/>
            <a:ext cx="9144000" cy="6416967"/>
            <a:chOff x="0" y="477795"/>
            <a:chExt cx="9144000" cy="6380205"/>
          </a:xfrm>
        </p:grpSpPr>
        <p:sp>
          <p:nvSpPr>
            <p:cNvPr id="6" name="직사각형 5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/>
              <a:ea typeface="타이포_스톰 B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채팅</a:t>
            </a:r>
          </a:p>
        </p:txBody>
      </p:sp>
      <p:sp>
        <p:nvSpPr>
          <p:cNvPr id="10246" name="직사각형 10"/>
          <p:cNvSpPr/>
          <p:nvPr/>
        </p:nvSpPr>
        <p:spPr>
          <a:xfrm>
            <a:off x="4572000" y="539187"/>
            <a:ext cx="4469580" cy="444145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247" name="직사각형 14"/>
          <p:cNvSpPr/>
          <p:nvPr/>
        </p:nvSpPr>
        <p:spPr>
          <a:xfrm>
            <a:off x="4572000" y="548011"/>
            <a:ext cx="947582" cy="2777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+mn-cs"/>
              </a:rPr>
              <a:t>View</a:t>
            </a:r>
          </a:p>
        </p:txBody>
      </p:sp>
      <p:sp>
        <p:nvSpPr>
          <p:cNvPr id="10250" name="직사각형 18"/>
          <p:cNvSpPr/>
          <p:nvPr/>
        </p:nvSpPr>
        <p:spPr>
          <a:xfrm>
            <a:off x="4572000" y="5039684"/>
            <a:ext cx="1918065" cy="244925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+mn-cs"/>
              </a:rPr>
              <a:t>Business logic</a:t>
            </a: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/>
              <a:ea typeface="나눔스퀘어_ac ExtraBold"/>
              <a:cs typeface="+mn-cs"/>
            </a:endParaRPr>
          </a:p>
        </p:txBody>
      </p:sp>
      <p:sp>
        <p:nvSpPr>
          <p:cNvPr id="10251" name="직사각형 16"/>
          <p:cNvSpPr/>
          <p:nvPr/>
        </p:nvSpPr>
        <p:spPr>
          <a:xfrm>
            <a:off x="4572000" y="5025155"/>
            <a:ext cx="4451948" cy="172733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252" name="TextBox 10251"/>
          <p:cNvSpPr txBox="1"/>
          <p:nvPr/>
        </p:nvSpPr>
        <p:spPr>
          <a:xfrm>
            <a:off x="4735869" y="5369847"/>
            <a:ext cx="3717823" cy="1182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맑은 고딕" panose="020B0503020000020004" pitchFamily="50" charset="-127"/>
                <a:cs typeface="+mn-cs"/>
              </a:rPr>
              <a:t>Admin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맑은 고딕" panose="020B0503020000020004" pitchFamily="50" charset="-127"/>
                <a:cs typeface="+mn-cs"/>
              </a:rPr>
              <a:t>과 프로젝트에 참여중인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맑은 고딕" panose="020B0503020000020004" pitchFamily="50" charset="-127"/>
                <a:cs typeface="+mn-cs"/>
              </a:rPr>
              <a:t>, PM,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맑은 고딕" panose="020B0503020000020004" pitchFamily="50" charset="-127"/>
                <a:cs typeface="+mn-cs"/>
              </a:rPr>
              <a:t>팀원만 사용가능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맑은 고딕" panose="020B0503020000020004" pitchFamily="50" charset="-127"/>
                <a:cs typeface="+mn-cs"/>
              </a:rPr>
              <a:t>채팅입장 버튼으로 접속이 가능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맑은 고딕" panose="020B0503020000020004" pitchFamily="50" charset="-127"/>
                <a:cs typeface="+mn-cs"/>
              </a:rPr>
              <a:t>메시지 전송 시 접속중인 인원에게 내용이 보여진다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맑은 고딕" panose="020B0503020000020004" pitchFamily="50" charset="-127"/>
                <a:cs typeface="+mn-cs"/>
              </a:rPr>
              <a:t>나가기 버튼으로 접속 종료</a:t>
            </a:r>
          </a:p>
        </p:txBody>
      </p:sp>
      <p:sp>
        <p:nvSpPr>
          <p:cNvPr id="10253" name="직사각형 14"/>
          <p:cNvSpPr/>
          <p:nvPr/>
        </p:nvSpPr>
        <p:spPr>
          <a:xfrm>
            <a:off x="4572000" y="2698817"/>
            <a:ext cx="947582" cy="2777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+mn-cs"/>
              </a:rPr>
              <a:t>Hander</a:t>
            </a:r>
          </a:p>
        </p:txBody>
      </p:sp>
      <p:pic>
        <p:nvPicPr>
          <p:cNvPr id="10254" name="Picture 4" descr="C:\Users\507-20\Desktop\img\파일 업로드\접속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619625" y="913540"/>
            <a:ext cx="4359820" cy="612984"/>
          </a:xfrm>
          <a:prstGeom prst="rect">
            <a:avLst/>
          </a:prstGeom>
          <a:noFill/>
        </p:spPr>
      </p:pic>
      <p:pic>
        <p:nvPicPr>
          <p:cNvPr id="10255" name="Picture 4" descr="C:\Users\507-20\Desktop\img\파일 업로드\전송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705145" y="1649275"/>
            <a:ext cx="2606745" cy="952236"/>
          </a:xfrm>
          <a:prstGeom prst="rect">
            <a:avLst/>
          </a:prstGeom>
          <a:noFill/>
        </p:spPr>
      </p:pic>
      <p:pic>
        <p:nvPicPr>
          <p:cNvPr id="10256" name="Picture 6" descr="C:\Users\507-20\Desktop\img\파일 업로드\핸들 접속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705145" y="3104089"/>
            <a:ext cx="4301873" cy="324910"/>
          </a:xfrm>
          <a:prstGeom prst="rect">
            <a:avLst/>
          </a:prstGeom>
          <a:noFill/>
        </p:spPr>
      </p:pic>
      <p:pic>
        <p:nvPicPr>
          <p:cNvPr id="10257" name="Picture 3" descr="C:\Users\507-20\Desktop\img\파일 업로드\핸들 전송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707089" y="3583961"/>
            <a:ext cx="4276354" cy="344867"/>
          </a:xfrm>
          <a:prstGeom prst="rect">
            <a:avLst/>
          </a:prstGeom>
          <a:noFill/>
        </p:spPr>
      </p:pic>
      <p:pic>
        <p:nvPicPr>
          <p:cNvPr id="10258" name="Picture 2" descr="C:\Users\507-20\Desktop\img\파일 업로드\채팅2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13294" y="1739823"/>
            <a:ext cx="4382505" cy="3397403"/>
          </a:xfrm>
          <a:prstGeom prst="rect">
            <a:avLst/>
          </a:prstGeom>
          <a:noFill/>
        </p:spPr>
      </p:pic>
      <p:sp>
        <p:nvSpPr>
          <p:cNvPr id="19" name="직사각형 19"/>
          <p:cNvSpPr/>
          <p:nvPr/>
        </p:nvSpPr>
        <p:spPr>
          <a:xfrm>
            <a:off x="6553873" y="65903"/>
            <a:ext cx="2593571" cy="3480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구현기술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: </a:t>
            </a:r>
            <a:r>
              <a:rPr lang="en-US" altLang="ko-KR" dirty="0" smtClean="0">
                <a:solidFill>
                  <a:prstClr val="white"/>
                </a:solidFill>
                <a:latin typeface="타이포_스톰 B"/>
                <a:ea typeface="타이포_스톰 B"/>
              </a:rPr>
              <a:t>Chatting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/>
              <a:ea typeface="타이포_스톰 B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625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FDBBC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일정관리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508569"/>
            <a:ext cx="69874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전현규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666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0" name="직사각형 16"/>
          <p:cNvSpPr/>
          <p:nvPr/>
        </p:nvSpPr>
        <p:spPr>
          <a:xfrm>
            <a:off x="6360316" y="112545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화면설계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간트차트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92144" y="1045462"/>
            <a:ext cx="2267129" cy="78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본인이 담당하고 있는 프로젝트의 전체 업무와 일정이 표시된 간트차트 출력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16"/>
          <p:cNvSpPr/>
          <p:nvPr/>
        </p:nvSpPr>
        <p:spPr>
          <a:xfrm>
            <a:off x="475126" y="173482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26" y="2142439"/>
            <a:ext cx="5323983" cy="340627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3880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D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32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간트차트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42" y="1230198"/>
            <a:ext cx="8826839" cy="466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1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간트차트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4220134"/>
            <a:ext cx="4600850" cy="24606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4220133"/>
            <a:ext cx="741405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view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4227699"/>
            <a:ext cx="4221909" cy="239809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1. 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일정관리 메뉴를 통해 차트 페이지로 이동하면 본인의 회원정보를</a:t>
            </a:r>
            <a:endParaRPr kumimoji="0" lang="en-US" altLang="ko-KR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 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조회한다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2. 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회원등급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관리자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 PM,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팀원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)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과 참여프로젝트를 조회해 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Ajax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로 </a:t>
            </a:r>
            <a:endParaRPr kumimoji="0" lang="en-US" altLang="ko-KR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  JSON 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데이터를 받아와 차트 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API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에 입력하여 간트차트를 출력한다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423996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Business logic</a:t>
            </a: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3" t="12792" b="17297"/>
          <a:stretch/>
        </p:blipFill>
        <p:spPr>
          <a:xfrm>
            <a:off x="181233" y="597761"/>
            <a:ext cx="8834857" cy="338935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49" y="4504768"/>
            <a:ext cx="3544054" cy="101355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49" y="5879675"/>
            <a:ext cx="2670843" cy="7779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88840" b="6321"/>
          <a:stretch/>
        </p:blipFill>
        <p:spPr>
          <a:xfrm>
            <a:off x="518985" y="5705674"/>
            <a:ext cx="81793" cy="1571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71" y="5503035"/>
            <a:ext cx="2738821" cy="18929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786185" y="4220132"/>
            <a:ext cx="4221908" cy="246066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553873" y="65903"/>
            <a:ext cx="2593571" cy="3480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구현기술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: </a:t>
            </a:r>
            <a:r>
              <a:rPr lang="en-US" altLang="ko-KR" dirty="0" err="1" smtClean="0">
                <a:solidFill>
                  <a:prstClr val="white"/>
                </a:solidFill>
                <a:latin typeface="타이포_스톰 B"/>
                <a:ea typeface="타이포_스톰 B"/>
              </a:rPr>
              <a:t>Hicharts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/>
              <a:ea typeface="타이포_스톰 B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486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간트차트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100659"/>
            <a:ext cx="4600850" cy="35801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108444"/>
            <a:ext cx="1285101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c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ontroller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108444"/>
            <a:ext cx="4221909" cy="3465051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1. 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일정관리 메뉴를 클릭하면 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method=chart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가 실행되어 로그인 </a:t>
            </a:r>
            <a:endParaRPr kumimoji="0" lang="en-US" altLang="ko-KR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 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정보를 바탕으로 자신이 참여중인 프로젝트 정보를 모델에 추가 후</a:t>
            </a:r>
            <a:endParaRPr kumimoji="0" lang="en-US" altLang="ko-KR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 chart.jsp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로 이동한다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2. chart.jsp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의 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Ajax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를 통해 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method=ajaxdata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가 실행되어</a:t>
            </a:r>
            <a:endParaRPr kumimoji="0" lang="en-US" altLang="ko-KR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 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로그인 정보를 바탕으로 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PM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의 경우 프로젝트의 전체 업무 정보를</a:t>
            </a:r>
            <a:endParaRPr kumimoji="0" lang="en-US" altLang="ko-KR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 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모델에 추가한다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.(PM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의 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mdiv = 4)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3. pageJsonReport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를 이용하여 모델에 추가한 객체정보를 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JSON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 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형식으로 변환한다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3120705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Business logic</a:t>
            </a: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3" t="12791" b="37178"/>
          <a:stretch/>
        </p:blipFill>
        <p:spPr>
          <a:xfrm>
            <a:off x="181233" y="597761"/>
            <a:ext cx="8834857" cy="24255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33" y="3375974"/>
            <a:ext cx="4281307" cy="146177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34" y="4837750"/>
            <a:ext cx="3284572" cy="79760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88840" b="6321"/>
          <a:stretch/>
        </p:blipFill>
        <p:spPr>
          <a:xfrm>
            <a:off x="181234" y="6513891"/>
            <a:ext cx="70085" cy="13461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78" y="5635353"/>
            <a:ext cx="3581140" cy="38479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77" y="5994638"/>
            <a:ext cx="2712255" cy="522002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4786185" y="3108444"/>
            <a:ext cx="4221908" cy="358068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488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간트차트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4220134"/>
            <a:ext cx="4600850" cy="24606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4220133"/>
            <a:ext cx="1021491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s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ervice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4227699"/>
            <a:ext cx="4221909" cy="239809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1. getProject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를 통해 현재 참여중인 프로젝트 정보를 호출한다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2. chartList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를 통해 참여중인 프로젝트의 전체 업무를 호출한다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423996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Business logic</a:t>
            </a: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3" t="12792" b="17297"/>
          <a:stretch/>
        </p:blipFill>
        <p:spPr>
          <a:xfrm>
            <a:off x="181233" y="597761"/>
            <a:ext cx="8834857" cy="338935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22" y="4560899"/>
            <a:ext cx="3356024" cy="5973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21" y="5428463"/>
            <a:ext cx="4270425" cy="589024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786185" y="4220132"/>
            <a:ext cx="4221908" cy="246066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421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간트차트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0" y="4220134"/>
            <a:ext cx="8814485" cy="13507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5330" y="5614691"/>
            <a:ext cx="8814485" cy="94897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1. rank() over (partition BY 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상위업무번호 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ORDER BY 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업무번호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) 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를 이용해서 상위업무번호 내의 업무순서에 따른 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RANK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를 매긴다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2. LTRIM(SYS_CONNECT_BY_PATH(r, '.'),'.')||'. '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을 이용해서 각 업무에 상위업무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(1).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하위업무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(2).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하위업무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(3)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순으로 번호를 매긴다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15330" y="5626952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Business logic</a:t>
            </a: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3" t="19834" r="46725" b="17296"/>
          <a:stretch/>
        </p:blipFill>
        <p:spPr>
          <a:xfrm>
            <a:off x="174018" y="689795"/>
            <a:ext cx="4542163" cy="32824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533" y="1876426"/>
            <a:ext cx="2553056" cy="209579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15331" y="4226008"/>
            <a:ext cx="1021491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mapper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1" t="37370" r="17633" b="36235"/>
          <a:stretch/>
        </p:blipFill>
        <p:spPr>
          <a:xfrm>
            <a:off x="195654" y="4503058"/>
            <a:ext cx="7655005" cy="1067792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352199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FDBBC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508569"/>
            <a:ext cx="69874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이연학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24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업무관리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상세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pic>
        <p:nvPicPr>
          <p:cNvPr id="7170" name="Picture 2" descr="C:\Users\508-19\Desktop\4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4" y="1024067"/>
            <a:ext cx="8948972" cy="437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92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75372" y="91595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52434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0577" y="770966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업무 상세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04603" y="1091003"/>
            <a:ext cx="1323825" cy="3154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글번호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04602" y="1460075"/>
            <a:ext cx="1323825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담당자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404602" y="2785635"/>
            <a:ext cx="4785465" cy="9862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업무 내용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04603" y="4589812"/>
            <a:ext cx="1251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결재여부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708518" y="5042103"/>
            <a:ext cx="692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97359" y="5476756"/>
            <a:ext cx="3907939" cy="6098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반려사유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88199" y="2278353"/>
            <a:ext cx="4801868" cy="3836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시작일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~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마감일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65506" y="747883"/>
            <a:ext cx="200859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업무 진행도 저장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업무 진행도 기준에 따라 담당자가 직접 수정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689222" y="1372111"/>
            <a:ext cx="22454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결재 여부 처리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진행률이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100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 되면 담당자가 결재 신청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신청 후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PM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 반려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결재완료 처리</a:t>
            </a:r>
          </a:p>
        </p:txBody>
      </p:sp>
      <p:sp>
        <p:nvSpPr>
          <p:cNvPr id="30" name="직사각형 16"/>
          <p:cNvSpPr/>
          <p:nvPr/>
        </p:nvSpPr>
        <p:spPr>
          <a:xfrm>
            <a:off x="108673" y="504210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</a:p>
        </p:txBody>
      </p:sp>
      <p:sp>
        <p:nvSpPr>
          <p:cNvPr id="44" name="직사각형 16"/>
          <p:cNvSpPr/>
          <p:nvPr/>
        </p:nvSpPr>
        <p:spPr>
          <a:xfrm>
            <a:off x="6375372" y="235546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</a:p>
        </p:txBody>
      </p:sp>
      <p:sp>
        <p:nvSpPr>
          <p:cNvPr id="45" name="직사각형 16"/>
          <p:cNvSpPr/>
          <p:nvPr/>
        </p:nvSpPr>
        <p:spPr>
          <a:xfrm>
            <a:off x="1467592" y="56505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0" y="72360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화면설계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업무관리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상세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1824693" y="1460075"/>
            <a:ext cx="2480607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824692" y="1091004"/>
            <a:ext cx="2480607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04600" y="1844582"/>
            <a:ext cx="1323825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업무명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1824691" y="1844582"/>
            <a:ext cx="2480607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04602" y="3923824"/>
            <a:ext cx="3900697" cy="4931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업무 진행도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4402782" y="3923824"/>
            <a:ext cx="787285" cy="4931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저장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404603" y="5042103"/>
            <a:ext cx="1251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진행률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1704774" y="4589812"/>
            <a:ext cx="692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451079" y="4587979"/>
            <a:ext cx="692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신청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4056527" y="4587979"/>
            <a:ext cx="692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결재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3256814" y="4580391"/>
            <a:ext cx="692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반려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451079" y="5042103"/>
            <a:ext cx="692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수정</a:t>
            </a:r>
          </a:p>
        </p:txBody>
      </p:sp>
      <p:sp>
        <p:nvSpPr>
          <p:cNvPr id="61" name="직사각형 16"/>
          <p:cNvSpPr/>
          <p:nvPr/>
        </p:nvSpPr>
        <p:spPr>
          <a:xfrm>
            <a:off x="1375082" y="403837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08672" y="457456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691935" y="2185471"/>
            <a:ext cx="200859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진행률 수정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업무 담당자가 업무 기준에 따라 진행률 수정</a:t>
            </a:r>
          </a:p>
        </p:txBody>
      </p:sp>
      <p:sp>
        <p:nvSpPr>
          <p:cNvPr id="65" name="직사각형 16"/>
          <p:cNvSpPr/>
          <p:nvPr/>
        </p:nvSpPr>
        <p:spPr>
          <a:xfrm>
            <a:off x="6375371" y="30874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691935" y="2929299"/>
            <a:ext cx="213033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반려 사유 등록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반려 처리시에만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PM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 반려 사유 등록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4423949" y="5464373"/>
            <a:ext cx="787285" cy="6222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등록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3390638" y="6214440"/>
            <a:ext cx="673362" cy="453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수정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231201" y="6214440"/>
            <a:ext cx="673362" cy="453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삭제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046626" y="6214440"/>
            <a:ext cx="1011274" cy="453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목록</a:t>
            </a:r>
          </a:p>
        </p:txBody>
      </p:sp>
      <p:sp>
        <p:nvSpPr>
          <p:cNvPr id="72" name="직사각형 16"/>
          <p:cNvSpPr/>
          <p:nvPr/>
        </p:nvSpPr>
        <p:spPr>
          <a:xfrm>
            <a:off x="6387719" y="379180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691935" y="3666154"/>
            <a:ext cx="21303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업무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수정 삭제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해당 업무 업무명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담당자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업무 내용 수정이나 업무삭제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4" name="직사각형 16"/>
          <p:cNvSpPr/>
          <p:nvPr/>
        </p:nvSpPr>
        <p:spPr>
          <a:xfrm>
            <a:off x="3041498" y="622667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840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업무관리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상세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514" y="1026398"/>
            <a:ext cx="8948972" cy="437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68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업무관리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상세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782085" y="3568774"/>
            <a:ext cx="4221909" cy="287965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2084" y="3568774"/>
            <a:ext cx="963828" cy="35474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view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2085" y="846245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Business logic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pic>
        <p:nvPicPr>
          <p:cNvPr id="1028" name="Picture 4" descr="C:\Users\508-19\Desktop\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836203"/>
            <a:ext cx="4672354" cy="218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782085" y="829929"/>
            <a:ext cx="4221909" cy="25895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31" name="Picture 7" descr="C:\Users\508-19\Desktop\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3022601"/>
            <a:ext cx="4672354" cy="256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76799" y="1141274"/>
            <a:ext cx="4048125" cy="176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권한 별로 출력되는 화면이 다름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사진은 관리자 기준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)</a:t>
            </a: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담당자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업무명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업무내용 수정가능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(PM)</a:t>
            </a: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업무 진행도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,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 업무 진행률 상단의 진행률 기준에 맞춰 저장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/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수정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담당자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)</a:t>
            </a: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하위 업무는 진행률이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100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이면 결재신청가능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 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담당자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)</a:t>
            </a: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결재 신청된 업무만 반려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결재완료 처리가능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(PM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)</a:t>
            </a:r>
          </a:p>
        </p:txBody>
      </p:sp>
      <p:pic>
        <p:nvPicPr>
          <p:cNvPr id="1026" name="Picture 2" descr="C:\Users\508-19\Desktop\ddfsadfsdf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175" y="3939404"/>
            <a:ext cx="4125398" cy="2509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425019" y="3715061"/>
            <a:ext cx="2072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번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loglic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221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97707" y="185350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5" y="1075037"/>
            <a:ext cx="8962769" cy="504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1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업무관리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상세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782085" y="4338356"/>
            <a:ext cx="4221909" cy="231859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2085" y="4338357"/>
            <a:ext cx="96382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mapper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2085" y="846245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Business logic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pic>
        <p:nvPicPr>
          <p:cNvPr id="1028" name="Picture 4" descr="C:\Users\508-19\Desktop\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836203"/>
            <a:ext cx="4672354" cy="218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782085" y="829929"/>
            <a:ext cx="4221909" cy="33931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31" name="Picture 7" descr="C:\Users\508-19\Desktop\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3022601"/>
            <a:ext cx="4672354" cy="256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79996" y="1147035"/>
            <a:ext cx="4048125" cy="2835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최상위 업무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상위업무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하위 업무로 나누어져 있는 업무 프로세스에서 상위 업무들은 진행률 수정이나 결재 신청 불가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/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하위 업무가 결재 완료 처리되면 하위 업무 개수에 따라 상위 업무 진행률이 상승함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하위 업무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5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개 있는 상위업무는 하위업무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1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개가 결재 완료 처리되면 진행률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20%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로 상승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100%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가 되면 상위업무도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PM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이 결재 완료처리 가능 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itchFamily="50" charset="-127"/>
              <a:ea typeface="나눔스퀘어_ac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반려 처리 시에만 반려사유 등록가능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(PM)</a:t>
            </a: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삭제 버튼 클릭 시 해당 업무 삭제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(PM)</a:t>
            </a: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조회화면으로 버튼 클릭 시 업무리스트로 이동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itchFamily="50" charset="-127"/>
              <a:ea typeface="나눔스퀘어_ac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관리자 계정은 모든 기능 사용가능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itchFamily="50" charset="-127"/>
              <a:ea typeface="나눔스퀘어_ac" pitchFamily="50" charset="-127"/>
              <a:cs typeface="+mn-cs"/>
            </a:endParaRPr>
          </a:p>
        </p:txBody>
      </p:sp>
      <p:pic>
        <p:nvPicPr>
          <p:cNvPr id="21" name="Picture 3" descr="C:\Users\508-19\Desktop\업뎃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064" y="4780360"/>
            <a:ext cx="3153351" cy="1692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28480" y="4322402"/>
            <a:ext cx="2072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logic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번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193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업무관리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등록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pic>
        <p:nvPicPr>
          <p:cNvPr id="6146" name="Picture 2" descr="C:\Users\508-19\Desktop\전체글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4" y="1006082"/>
            <a:ext cx="9024443" cy="440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96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95185" y="159755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0577" y="770966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업무 작성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65506" y="946228"/>
            <a:ext cx="22369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시작일 마감일 설정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Datepicker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이용한 날짜 선택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761573" y="1514121"/>
            <a:ext cx="17473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첨부 파일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파일 선택 후 등록 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17739" y="545367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451263" y="1047965"/>
            <a:ext cx="1009015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업무명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51263" y="1395638"/>
            <a:ext cx="3691467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42795" y="2191881"/>
            <a:ext cx="3695920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55718" y="3947066"/>
            <a:ext cx="4565015" cy="12472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업무 상세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455717" y="5432717"/>
            <a:ext cx="1186816" cy="4622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첨부 파일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1758099" y="5432717"/>
            <a:ext cx="2380616" cy="4622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291116" y="5432717"/>
            <a:ext cx="729617" cy="4622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선택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2680896" y="6131986"/>
            <a:ext cx="1104899" cy="4622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등록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화면설계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업무관리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등록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451264" y="1826707"/>
            <a:ext cx="1599055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상위업무번호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51264" y="3010297"/>
            <a:ext cx="2139537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51264" y="2645123"/>
            <a:ext cx="1599055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시작일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2881196" y="3010297"/>
            <a:ext cx="2139537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881196" y="2645123"/>
            <a:ext cx="1599055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마감일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455718" y="3464171"/>
            <a:ext cx="1599055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담당자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2202719" y="3464170"/>
            <a:ext cx="2818014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950964" y="6131986"/>
            <a:ext cx="1069770" cy="4622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목록</a:t>
            </a:r>
          </a:p>
        </p:txBody>
      </p:sp>
      <p:sp>
        <p:nvSpPr>
          <p:cNvPr id="58" name="직사각형 16"/>
          <p:cNvSpPr/>
          <p:nvPr/>
        </p:nvSpPr>
        <p:spPr>
          <a:xfrm>
            <a:off x="153744" y="268007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2715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업무관리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등록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pic>
        <p:nvPicPr>
          <p:cNvPr id="4098" name="Picture 2" descr="C:\Users\508-19\Desktop\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0" y="1352550"/>
            <a:ext cx="4654073" cy="393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4782085" y="2743201"/>
            <a:ext cx="4221909" cy="192881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782084" y="2754865"/>
            <a:ext cx="96382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mapper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82085" y="846245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Business logic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782085" y="829930"/>
            <a:ext cx="4221909" cy="179897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76800" y="1219200"/>
            <a:ext cx="4029075" cy="1302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 번호는 로그인한 계정이 맡은 프로젝트로 고정 변경 불가능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상위 업무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담당자는 그 프로젝트에 있는 상위업무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/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팀원들만 출력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선택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관리자는 모든 프로젝트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상위 업무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팀원 출력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선택가능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782086" y="4822404"/>
            <a:ext cx="4221909" cy="18355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782085" y="4834067"/>
            <a:ext cx="963828" cy="25459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view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pic>
        <p:nvPicPr>
          <p:cNvPr id="4099" name="Picture 3" descr="C:\Users\508-19\Desktop\25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958" y="3173038"/>
            <a:ext cx="4110037" cy="127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508-19\Desktop\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442" y="5185872"/>
            <a:ext cx="4123789" cy="125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856885" y="2779925"/>
            <a:ext cx="3096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logic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번 상위업무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856885" y="4849599"/>
            <a:ext cx="3096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logic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번 상위업무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19"/>
          <p:cNvSpPr/>
          <p:nvPr/>
        </p:nvSpPr>
        <p:spPr>
          <a:xfrm>
            <a:off x="6553873" y="65903"/>
            <a:ext cx="2593571" cy="3480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구현기술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: </a:t>
            </a:r>
            <a:r>
              <a:rPr lang="en-US" altLang="ko-KR" noProof="0" dirty="0" smtClean="0">
                <a:solidFill>
                  <a:prstClr val="white"/>
                </a:solidFill>
                <a:latin typeface="타이포_스톰 B"/>
                <a:ea typeface="타이포_스톰 B"/>
              </a:rPr>
              <a:t>File Upload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/>
              <a:ea typeface="타이포_스톰 B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642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안드로이드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업무 리스트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387720" y="153195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APP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816344" y="1047189"/>
            <a:ext cx="2772000" cy="5614819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1948942" y="1663970"/>
            <a:ext cx="2520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1997197" y="2287164"/>
          <a:ext cx="2381332" cy="4052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1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105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05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05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05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05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488611" y="1311219"/>
            <a:ext cx="2099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업무 현황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49762" y="2332372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제목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049761" y="2741889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담당자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07496" y="2761042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진행 여부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043164" y="3136358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제목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043163" y="3545875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담당자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200898" y="3565028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진행 여부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043162" y="3995952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제목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043161" y="4405469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담당자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200896" y="4424622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진행 여부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65507" y="946228"/>
            <a:ext cx="16086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검색 처리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업무 명으로 검색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665507" y="1448526"/>
            <a:ext cx="23133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결재 여부 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업무 중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결재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반려처리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3005371" y="276632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2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540761" y="1811090"/>
            <a:ext cx="863515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검색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화면설계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업무관리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리스트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2002768" y="1811090"/>
            <a:ext cx="1376261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2071165" y="186957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144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EECE1">
                      <a:lumMod val="50000"/>
                    </a:srgb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</a:t>
              </a: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APP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업무관리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리스트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3698787" y="680247"/>
            <a:ext cx="5271995" cy="163697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Json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pic>
        <p:nvPicPr>
          <p:cNvPr id="13" name="Picture 2" descr="C:\Users\508-19\Desktop\안드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51" y="1196136"/>
            <a:ext cx="2736545" cy="424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508-19\Desktop\제이슨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267" y="962531"/>
            <a:ext cx="5121033" cy="135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3698787" y="4886325"/>
            <a:ext cx="5271995" cy="1713683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698787" y="4888434"/>
            <a:ext cx="1013256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java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98785" y="2469623"/>
            <a:ext cx="5271995" cy="22262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698785" y="2484377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Ctrl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pic>
        <p:nvPicPr>
          <p:cNvPr id="24" name="Picture 5" descr="C:\Users\508-19\Desktop\j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381" y="2929727"/>
            <a:ext cx="4109896" cy="123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5889" y="753058"/>
            <a:ext cx="365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pfSearch.jsp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194" name="Picture 2" descr="C:\Users\508-19\Desktop\23424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523" y="5333785"/>
            <a:ext cx="4874685" cy="58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22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FDBBC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프로젝트 총괄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/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통합관리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508569"/>
            <a:ext cx="69874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김형준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178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화면설계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프로젝트 총괄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/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통합관리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    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6"/>
          <p:cNvSpPr/>
          <p:nvPr/>
        </p:nvSpPr>
        <p:spPr>
          <a:xfrm>
            <a:off x="6391840" y="267790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391841" y="215448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387720" y="160666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CEO, CTO, HR, PM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권한 설정 직원 리스트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81982" y="1612959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더블클릭 시 상세 이동</a:t>
            </a:r>
            <a:endParaRPr kumimoji="0" lang="en-US" altLang="ko-KR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- 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페이지 이동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699516" y="2158892"/>
            <a:ext cx="23785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페이징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처리</a:t>
            </a:r>
            <a:endParaRPr kumimoji="0" lang="en-US" altLang="ko-KR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- 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한 페이지에 볼 데이터 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73743" y="1047965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직원 리스트</a:t>
            </a:r>
            <a:endParaRPr kumimoji="0" lang="en-US" altLang="ko-KR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- 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등록된 데이터 받기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8281" y="1664746"/>
            <a:ext cx="5955957" cy="4999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8281" y="1775539"/>
            <a:ext cx="95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&gt;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사원목록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2572125" y="1770906"/>
            <a:ext cx="65710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구분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3275821" y="1770906"/>
            <a:ext cx="203474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361806" y="1770906"/>
            <a:ext cx="684766" cy="28163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Search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8281" y="2142439"/>
            <a:ext cx="595595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160629" y="2484310"/>
            <a:ext cx="595595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48281" y="2191867"/>
            <a:ext cx="5968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사원번호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이름           직책           부서명            </a:t>
            </a:r>
            <a:r>
              <a:rPr kumimoji="0" lang="ko-KR" altLang="en-US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이메일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             핸드폰               권한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273627" y="5914767"/>
            <a:ext cx="1688757" cy="296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2623474" y="593124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622448" y="593124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2958341" y="593124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3292938" y="5935360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264012" y="5857101"/>
            <a:ext cx="354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&lt;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28750" y="5848863"/>
            <a:ext cx="354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&gt;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641313" y="5890053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985630" y="5881413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312277" y="5887879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직사각형 16"/>
          <p:cNvSpPr/>
          <p:nvPr/>
        </p:nvSpPr>
        <p:spPr>
          <a:xfrm>
            <a:off x="117740" y="153187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    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52391" y="2764816"/>
            <a:ext cx="5955957" cy="29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44829" y="3344329"/>
            <a:ext cx="5955957" cy="29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50218" y="249222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699516" y="2671805"/>
            <a:ext cx="19029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검색</a:t>
            </a:r>
            <a:endParaRPr kumimoji="0" lang="en-US" altLang="ko-KR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- select box(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구분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- input(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텍스트입력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- submit 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기능 버튼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2106586" y="57250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</a:p>
        </p:txBody>
      </p:sp>
      <p:sp>
        <p:nvSpPr>
          <p:cNvPr id="72" name="직사각형 16"/>
          <p:cNvSpPr/>
          <p:nvPr/>
        </p:nvSpPr>
        <p:spPr>
          <a:xfrm>
            <a:off x="2406460" y="162161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5863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리스트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3" y="3441454"/>
            <a:ext cx="4642040" cy="3309762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3441454"/>
            <a:ext cx="1029729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m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apper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28519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Business logic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화면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" y="520388"/>
            <a:ext cx="9003957" cy="29210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4720281" y="3451751"/>
            <a:ext cx="4366054" cy="330976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16180" y="3708984"/>
            <a:ext cx="43495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PMSEMP, PMSMEMBER, PMSCODES 3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개의 테이블을 조인하여 사원의 정보와 권한정보를 불러온다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Eno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사원번호를 통해 해당 사원을 더블클릭 시 상세 페이지로 이동한다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5919" y="3709292"/>
            <a:ext cx="4637922" cy="149271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1. SELECT </a:t>
            </a:r>
            <a:r>
              <a:rPr kumimoji="0" lang="en-US" altLang="ko-KR" sz="1300" b="0" i="0" u="sng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a.eno</a:t>
            </a:r>
            <a:r>
              <a:rPr kumimoji="0" lang="en-US" altLang="ko-KR" sz="13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, a.name, </a:t>
            </a:r>
            <a:r>
              <a:rPr kumimoji="0" lang="en-US" altLang="ko-KR" sz="13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a.GRADE</a:t>
            </a:r>
            <a:r>
              <a:rPr kumimoji="0" lang="en-US" altLang="ko-KR" sz="13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13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a.DEPT</a:t>
            </a:r>
            <a:r>
              <a:rPr kumimoji="0" lang="en-US" altLang="ko-KR" sz="13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13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a.EMAIL</a:t>
            </a:r>
            <a:r>
              <a:rPr kumimoji="0" lang="en-US" altLang="ko-KR" sz="13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13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a.PHONE</a:t>
            </a:r>
            <a:r>
              <a:rPr kumimoji="0" lang="en-US" altLang="ko-KR" sz="13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,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(select </a:t>
            </a:r>
            <a:r>
              <a:rPr kumimoji="0" lang="en-US" altLang="ko-KR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c.CNAME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from </a:t>
            </a:r>
            <a:r>
              <a:rPr kumimoji="0" lang="en-US" altLang="ko-KR" sz="13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pmsmember</a:t>
            </a:r>
            <a:r>
              <a:rPr kumimoji="0" lang="en-US" altLang="ko-KR" sz="13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b, </a:t>
            </a:r>
            <a:r>
              <a:rPr kumimoji="0" lang="en-US" altLang="ko-KR" sz="13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pmscodes</a:t>
            </a:r>
            <a:r>
              <a:rPr kumimoji="0" lang="en-US" altLang="ko-KR" sz="13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c where </a:t>
            </a:r>
            <a:r>
              <a:rPr kumimoji="0" lang="en-US" altLang="ko-KR" sz="13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a.eno</a:t>
            </a:r>
            <a:r>
              <a:rPr kumimoji="0" lang="en-US" altLang="ko-KR" sz="13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=</a:t>
            </a:r>
            <a:r>
              <a:rPr kumimoji="0" lang="en-US" altLang="ko-KR" sz="13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b.mno</a:t>
            </a:r>
            <a:r>
              <a:rPr kumimoji="0" lang="en-US" altLang="ko-KR" sz="13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and </a:t>
            </a:r>
            <a:r>
              <a:rPr kumimoji="0" lang="en-US" altLang="ko-KR" sz="13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b.mdiv</a:t>
            </a:r>
            <a:r>
              <a:rPr kumimoji="0" lang="en-US" altLang="ko-KR" sz="13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=</a:t>
            </a:r>
            <a:r>
              <a:rPr kumimoji="0" lang="en-US" altLang="ko-KR" sz="13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c.cno</a:t>
            </a:r>
            <a:r>
              <a:rPr kumimoji="0" lang="en-US" altLang="ko-KR" sz="13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en-US" altLang="ko-KR" sz="13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cname</a:t>
            </a:r>
            <a:r>
              <a:rPr kumimoji="0" lang="en-US" altLang="ko-KR" sz="13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FROM </a:t>
            </a:r>
            <a:r>
              <a:rPr kumimoji="0" lang="en-US" altLang="ko-KR" sz="13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pmsemp</a:t>
            </a:r>
            <a:r>
              <a:rPr kumimoji="0" lang="en-US" altLang="ko-KR" sz="13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a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WHERE 1=1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ORDER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BY </a:t>
            </a:r>
            <a:r>
              <a:rPr kumimoji="0" lang="en-US" altLang="ko-KR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a.eno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3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asc</a:t>
            </a:r>
            <a:r>
              <a:rPr kumimoji="0" lang="en-US" altLang="ko-KR" sz="13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5884" y="5209768"/>
            <a:ext cx="4637922" cy="149271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</a:t>
            </a: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ELECT </a:t>
            </a:r>
            <a:r>
              <a:rPr kumimoji="0" lang="en-US" altLang="ko-KR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a.eno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a.name, </a:t>
            </a:r>
            <a:r>
              <a:rPr kumimoji="0" lang="en-US" altLang="ko-KR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a.GRADE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a.DEPT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a.EMAIL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a.PHONE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c.CNAME,b.pno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FROM </a:t>
            </a:r>
            <a:r>
              <a:rPr kumimoji="0" lang="en-US" altLang="ko-KR" sz="13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pmsemp</a:t>
            </a:r>
            <a:r>
              <a:rPr kumimoji="0" lang="en-US" altLang="ko-KR" sz="13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a, </a:t>
            </a:r>
            <a:r>
              <a:rPr kumimoji="0" lang="en-US" altLang="ko-KR" sz="13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pmsmember</a:t>
            </a:r>
            <a:r>
              <a:rPr kumimoji="0" lang="en-US" altLang="ko-KR" sz="13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b, </a:t>
            </a:r>
            <a:r>
              <a:rPr kumimoji="0" lang="en-US" altLang="ko-KR" sz="13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pmscodes</a:t>
            </a:r>
            <a:r>
              <a:rPr kumimoji="0" lang="en-US" altLang="ko-KR" sz="13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c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WHERE </a:t>
            </a:r>
            <a:r>
              <a:rPr kumimoji="0" lang="en-US" altLang="ko-KR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b.mdiv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=</a:t>
            </a:r>
            <a:r>
              <a:rPr kumimoji="0" lang="en-US" altLang="ko-KR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c.cno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(+)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AND </a:t>
            </a:r>
            <a:r>
              <a:rPr kumimoji="0" lang="en-US" altLang="ko-KR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a.eno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= </a:t>
            </a:r>
            <a:r>
              <a:rPr kumimoji="0" lang="en-US" altLang="ko-KR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b.mno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(+)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AND </a:t>
            </a:r>
            <a:r>
              <a:rPr kumimoji="0" lang="en-US" altLang="ko-KR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a.eno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= #{</a:t>
            </a:r>
            <a:r>
              <a:rPr kumimoji="0" lang="en-US" altLang="ko-KR" sz="13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eno</a:t>
            </a:r>
            <a:r>
              <a:rPr kumimoji="0" lang="en-US" altLang="ko-KR" sz="13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}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948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검색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3" y="3441454"/>
            <a:ext cx="4642040" cy="3309762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3441454"/>
            <a:ext cx="741405" cy="2637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view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28519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Business logic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화면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" y="520388"/>
            <a:ext cx="9003957" cy="29210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4720281" y="3451751"/>
            <a:ext cx="4366054" cy="330976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16180" y="3708984"/>
            <a:ext cx="43495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Select box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의 이름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직급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부서를 선택하게 되면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Script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jquery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로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input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검색창의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id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와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name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의 값이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Select box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의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option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의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value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값으로 변경된다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변경된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value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값에 따라 검색이 가능하다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1804" y="3708984"/>
            <a:ext cx="2837915" cy="83099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&lt;select class="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schdiv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" id="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selsch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&lt;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option value="name"&gt;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이름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&lt;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option value="grade"&gt;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직급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&lt;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option value="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dept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"&gt;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부서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904" y="4774335"/>
            <a:ext cx="3904734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$("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#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selsch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").change(function(){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$("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.search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").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attr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({"id":this.value,"name":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this.value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});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4142" y="4534931"/>
            <a:ext cx="937230" cy="2399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script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5903" y="5482850"/>
            <a:ext cx="3859408" cy="27699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&lt;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form:input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class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="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sch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-bar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search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" path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="name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"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5902" y="5247667"/>
            <a:ext cx="937230" cy="2399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view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0" y="5776634"/>
            <a:ext cx="2695951" cy="44975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3" y="6464416"/>
            <a:ext cx="2705478" cy="28298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0" y="6241619"/>
            <a:ext cx="2867425" cy="24751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65903" y="5761408"/>
            <a:ext cx="2869162" cy="98599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923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메인 레이아웃_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7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9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0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4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5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8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17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목차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6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3732</TotalTime>
  <Words>4438</Words>
  <Application>Microsoft Office PowerPoint</Application>
  <PresentationFormat>화면 슬라이드 쇼(4:3)</PresentationFormat>
  <Paragraphs>1206</Paragraphs>
  <Slides>114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17</vt:i4>
      </vt:variant>
      <vt:variant>
        <vt:lpstr>슬라이드 제목</vt:lpstr>
      </vt:variant>
      <vt:variant>
        <vt:i4>114</vt:i4>
      </vt:variant>
    </vt:vector>
  </HeadingPairs>
  <TitlesOfParts>
    <vt:vector size="141" baseType="lpstr">
      <vt:lpstr>나눔스퀘어_ac Bold</vt:lpstr>
      <vt:lpstr>Consolas</vt:lpstr>
      <vt:lpstr>맑은 고딕</vt:lpstr>
      <vt:lpstr>나눔스퀘어_ac</vt:lpstr>
      <vt:lpstr>타이포_스톰 B</vt:lpstr>
      <vt:lpstr>나눔스퀘어_ac ExtraBold</vt:lpstr>
      <vt:lpstr>Arial</vt:lpstr>
      <vt:lpstr>Calibri Light</vt:lpstr>
      <vt:lpstr>Calibri</vt:lpstr>
      <vt:lpstr>Bahnschrift Light SemiCondensed</vt:lpstr>
      <vt:lpstr>메인 레이아웃_1</vt:lpstr>
      <vt:lpstr>목차 레이아웃</vt:lpstr>
      <vt:lpstr>1_Office 테마</vt:lpstr>
      <vt:lpstr>Office 테마</vt:lpstr>
      <vt:lpstr>2_Office 테마</vt:lpstr>
      <vt:lpstr>3_Office 테마</vt:lpstr>
      <vt:lpstr>4_Office 테마</vt:lpstr>
      <vt:lpstr>5_Office 테마</vt:lpstr>
      <vt:lpstr>6_Office 테마</vt:lpstr>
      <vt:lpstr>7_Office 테마</vt:lpstr>
      <vt:lpstr>9_Office 테마</vt:lpstr>
      <vt:lpstr>10_Office 테마</vt:lpstr>
      <vt:lpstr>13_Office 테마</vt:lpstr>
      <vt:lpstr>14_Office 테마</vt:lpstr>
      <vt:lpstr>15_Office 테마</vt:lpstr>
      <vt:lpstr>8_Office 테마</vt:lpstr>
      <vt:lpstr>17_Office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HANA K.</dc:creator>
  <cp:lastModifiedBy>HANA K.</cp:lastModifiedBy>
  <cp:revision>373</cp:revision>
  <dcterms:created xsi:type="dcterms:W3CDTF">2020-05-05T13:43:36Z</dcterms:created>
  <dcterms:modified xsi:type="dcterms:W3CDTF">2020-06-07T13:10:58Z</dcterms:modified>
</cp:coreProperties>
</file>